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7" r:id="rId5"/>
    <p:sldId id="268" r:id="rId6"/>
    <p:sldId id="269" r:id="rId7"/>
    <p:sldId id="270" r:id="rId8"/>
    <p:sldId id="271" r:id="rId9"/>
    <p:sldId id="272" r:id="rId10"/>
    <p:sldId id="273" r:id="rId11"/>
    <p:sldId id="275" r:id="rId12"/>
    <p:sldId id="276" r:id="rId13"/>
    <p:sldId id="259" r:id="rId14"/>
    <p:sldId id="266" r:id="rId15"/>
    <p:sldId id="274" r:id="rId16"/>
    <p:sldId id="260" r:id="rId17"/>
    <p:sldId id="261" r:id="rId18"/>
    <p:sldId id="262" r:id="rId19"/>
    <p:sldId id="265" r:id="rId20"/>
    <p:sldId id="263"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903" autoAdjust="0"/>
  </p:normalViewPr>
  <p:slideViewPr>
    <p:cSldViewPr snapToGrid="0">
      <p:cViewPr varScale="1">
        <p:scale>
          <a:sx n="58" d="100"/>
          <a:sy n="58" d="100"/>
        </p:scale>
        <p:origin x="9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4ECD4-3B67-4183-B4AF-9083A5A7D7DB}" type="doc">
      <dgm:prSet loTypeId="urn:microsoft.com/office/officeart/2005/8/layout/process1" loCatId="process" qsTypeId="urn:microsoft.com/office/officeart/2005/8/quickstyle/simple1" qsCatId="simple" csTypeId="urn:microsoft.com/office/officeart/2005/8/colors/accent1_2" csCatId="accent1" phldr="1"/>
      <dgm:spPr/>
    </dgm:pt>
    <dgm:pt modelId="{9862C0BB-2707-4E05-904F-EDEADCDC5964}">
      <dgm:prSet phldrT="[Texto]"/>
      <dgm:spPr/>
      <dgm:t>
        <a:bodyPr/>
        <a:lstStyle/>
        <a:p>
          <a:r>
            <a:rPr lang="es-ES" dirty="0"/>
            <a:t>Modelado</a:t>
          </a:r>
        </a:p>
      </dgm:t>
    </dgm:pt>
    <dgm:pt modelId="{925743E0-F5D9-4CF4-8D94-5A2C3F32754E}" type="parTrans" cxnId="{E57ECA41-208F-4A44-B7C5-5955E47DB4FD}">
      <dgm:prSet/>
      <dgm:spPr/>
      <dgm:t>
        <a:bodyPr/>
        <a:lstStyle/>
        <a:p>
          <a:endParaRPr lang="es-ES"/>
        </a:p>
      </dgm:t>
    </dgm:pt>
    <dgm:pt modelId="{13E9A8FF-1747-4DBD-8437-A752858CF710}" type="sibTrans" cxnId="{E57ECA41-208F-4A44-B7C5-5955E47DB4FD}">
      <dgm:prSet/>
      <dgm:spPr/>
      <dgm:t>
        <a:bodyPr/>
        <a:lstStyle/>
        <a:p>
          <a:endParaRPr lang="es-ES"/>
        </a:p>
      </dgm:t>
    </dgm:pt>
    <dgm:pt modelId="{BACB486C-C566-49E1-8E6F-A8CD57F117F5}">
      <dgm:prSet phldrT="[Texto]"/>
      <dgm:spPr/>
      <dgm:t>
        <a:bodyPr/>
        <a:lstStyle/>
        <a:p>
          <a:r>
            <a:rPr lang="es-ES" dirty="0"/>
            <a:t>Características de los personajes</a:t>
          </a:r>
        </a:p>
      </dgm:t>
    </dgm:pt>
    <dgm:pt modelId="{D79773D5-BBA7-4CF2-9ED5-5AFE6007D839}" type="parTrans" cxnId="{0A9F3BC1-DEF5-4DA2-B61D-E2A9530700C0}">
      <dgm:prSet/>
      <dgm:spPr/>
      <dgm:t>
        <a:bodyPr/>
        <a:lstStyle/>
        <a:p>
          <a:endParaRPr lang="es-ES"/>
        </a:p>
      </dgm:t>
    </dgm:pt>
    <dgm:pt modelId="{19FB0B51-9F42-4C0F-AAE1-DE24B8D65314}" type="sibTrans" cxnId="{0A9F3BC1-DEF5-4DA2-B61D-E2A9530700C0}">
      <dgm:prSet/>
      <dgm:spPr/>
      <dgm:t>
        <a:bodyPr/>
        <a:lstStyle/>
        <a:p>
          <a:endParaRPr lang="es-ES"/>
        </a:p>
      </dgm:t>
    </dgm:pt>
    <dgm:pt modelId="{BAD4004B-BC5D-4648-8DB0-8AB16A5A149E}">
      <dgm:prSet phldrT="[Texto]"/>
      <dgm:spPr/>
      <dgm:t>
        <a:bodyPr/>
        <a:lstStyle/>
        <a:p>
          <a:r>
            <a:rPr lang="es-ES" dirty="0"/>
            <a:t>Texturas</a:t>
          </a:r>
        </a:p>
      </dgm:t>
    </dgm:pt>
    <dgm:pt modelId="{F6A0B88F-94CF-46BB-8782-6561DF768907}" type="parTrans" cxnId="{D92BFCB6-9E50-4FEA-84E9-EB9DCB058A71}">
      <dgm:prSet/>
      <dgm:spPr/>
      <dgm:t>
        <a:bodyPr/>
        <a:lstStyle/>
        <a:p>
          <a:endParaRPr lang="es-ES"/>
        </a:p>
      </dgm:t>
    </dgm:pt>
    <dgm:pt modelId="{8F7A2F68-A734-4DE4-93DE-8EC78BE9AE70}" type="sibTrans" cxnId="{D92BFCB6-9E50-4FEA-84E9-EB9DCB058A71}">
      <dgm:prSet/>
      <dgm:spPr/>
      <dgm:t>
        <a:bodyPr/>
        <a:lstStyle/>
        <a:p>
          <a:endParaRPr lang="es-ES"/>
        </a:p>
      </dgm:t>
    </dgm:pt>
    <dgm:pt modelId="{C71D4078-9CA6-46FA-8F4F-7F6AAB4DCA98}">
      <dgm:prSet/>
      <dgm:spPr/>
      <dgm:t>
        <a:bodyPr/>
        <a:lstStyle/>
        <a:p>
          <a:r>
            <a:rPr lang="es-ES" dirty="0"/>
            <a:t>Iluminación y manejo de cámaras.</a:t>
          </a:r>
        </a:p>
      </dgm:t>
    </dgm:pt>
    <dgm:pt modelId="{2C8025E0-5D4D-4349-A997-CAFF6675AFBB}" type="parTrans" cxnId="{E2E9778B-CD9D-49F3-BBC1-A1A069FE5A11}">
      <dgm:prSet/>
      <dgm:spPr/>
      <dgm:t>
        <a:bodyPr/>
        <a:lstStyle/>
        <a:p>
          <a:endParaRPr lang="es-ES"/>
        </a:p>
      </dgm:t>
    </dgm:pt>
    <dgm:pt modelId="{1F978B60-92AB-45B5-ACC6-BF5ECD6CDDAA}" type="sibTrans" cxnId="{E2E9778B-CD9D-49F3-BBC1-A1A069FE5A11}">
      <dgm:prSet/>
      <dgm:spPr/>
      <dgm:t>
        <a:bodyPr/>
        <a:lstStyle/>
        <a:p>
          <a:endParaRPr lang="es-ES"/>
        </a:p>
      </dgm:t>
    </dgm:pt>
    <dgm:pt modelId="{C2AD4D63-AFBD-4D67-95B2-CDC89CD18779}">
      <dgm:prSet/>
      <dgm:spPr/>
      <dgm:t>
        <a:bodyPr/>
        <a:lstStyle/>
        <a:p>
          <a:r>
            <a:rPr lang="es-ES" dirty="0"/>
            <a:t>Animación</a:t>
          </a:r>
        </a:p>
      </dgm:t>
    </dgm:pt>
    <dgm:pt modelId="{E1A50F16-791C-4C8A-BBB7-7735F4B1776D}" type="parTrans" cxnId="{D6E063B5-2559-40FC-A6A9-A36EC5954C0E}">
      <dgm:prSet/>
      <dgm:spPr/>
      <dgm:t>
        <a:bodyPr/>
        <a:lstStyle/>
        <a:p>
          <a:endParaRPr lang="es-ES"/>
        </a:p>
      </dgm:t>
    </dgm:pt>
    <dgm:pt modelId="{73F5817F-DFFD-449B-A6B3-9A602C3F6404}" type="sibTrans" cxnId="{D6E063B5-2559-40FC-A6A9-A36EC5954C0E}">
      <dgm:prSet/>
      <dgm:spPr/>
      <dgm:t>
        <a:bodyPr/>
        <a:lstStyle/>
        <a:p>
          <a:endParaRPr lang="es-ES"/>
        </a:p>
      </dgm:t>
    </dgm:pt>
    <dgm:pt modelId="{2D432356-BEEB-4886-BFF9-90D3171B1BB5}">
      <dgm:prSet/>
      <dgm:spPr/>
      <dgm:t>
        <a:bodyPr/>
        <a:lstStyle/>
        <a:p>
          <a:r>
            <a:rPr lang="es-ES" dirty="0"/>
            <a:t>Post-producción</a:t>
          </a:r>
        </a:p>
      </dgm:t>
    </dgm:pt>
    <dgm:pt modelId="{9FB6EEA8-DB04-422B-B594-F91FDBFF9AA6}" type="parTrans" cxnId="{39620951-1019-4421-B86E-227D3C333D5E}">
      <dgm:prSet/>
      <dgm:spPr/>
      <dgm:t>
        <a:bodyPr/>
        <a:lstStyle/>
        <a:p>
          <a:endParaRPr lang="es-ES"/>
        </a:p>
      </dgm:t>
    </dgm:pt>
    <dgm:pt modelId="{04DFA3A6-5BBF-45A7-8E02-244C5CF6BD5E}" type="sibTrans" cxnId="{39620951-1019-4421-B86E-227D3C333D5E}">
      <dgm:prSet/>
      <dgm:spPr/>
      <dgm:t>
        <a:bodyPr/>
        <a:lstStyle/>
        <a:p>
          <a:endParaRPr lang="es-ES"/>
        </a:p>
      </dgm:t>
    </dgm:pt>
    <dgm:pt modelId="{E27E09F2-D4C8-40D9-847C-47FE6A653193}" type="pres">
      <dgm:prSet presAssocID="{5534ECD4-3B67-4183-B4AF-9083A5A7D7DB}" presName="Name0" presStyleCnt="0">
        <dgm:presLayoutVars>
          <dgm:dir/>
          <dgm:resizeHandles val="exact"/>
        </dgm:presLayoutVars>
      </dgm:prSet>
      <dgm:spPr/>
    </dgm:pt>
    <dgm:pt modelId="{E8721DDA-004A-48F1-BCF8-8DD9FA623695}" type="pres">
      <dgm:prSet presAssocID="{9862C0BB-2707-4E05-904F-EDEADCDC5964}" presName="node" presStyleLbl="node1" presStyleIdx="0" presStyleCnt="6">
        <dgm:presLayoutVars>
          <dgm:bulletEnabled val="1"/>
        </dgm:presLayoutVars>
      </dgm:prSet>
      <dgm:spPr/>
    </dgm:pt>
    <dgm:pt modelId="{01C66D58-EA44-4B51-8495-241ADE06597C}" type="pres">
      <dgm:prSet presAssocID="{13E9A8FF-1747-4DBD-8437-A752858CF710}" presName="sibTrans" presStyleLbl="sibTrans2D1" presStyleIdx="0" presStyleCnt="5"/>
      <dgm:spPr/>
    </dgm:pt>
    <dgm:pt modelId="{1A552F3A-2125-4F31-9406-1C50B7351277}" type="pres">
      <dgm:prSet presAssocID="{13E9A8FF-1747-4DBD-8437-A752858CF710}" presName="connectorText" presStyleLbl="sibTrans2D1" presStyleIdx="0" presStyleCnt="5"/>
      <dgm:spPr/>
    </dgm:pt>
    <dgm:pt modelId="{5DC15300-1012-4B93-8F43-D4B3DFA43ABB}" type="pres">
      <dgm:prSet presAssocID="{BACB486C-C566-49E1-8E6F-A8CD57F117F5}" presName="node" presStyleLbl="node1" presStyleIdx="1" presStyleCnt="6">
        <dgm:presLayoutVars>
          <dgm:bulletEnabled val="1"/>
        </dgm:presLayoutVars>
      </dgm:prSet>
      <dgm:spPr/>
    </dgm:pt>
    <dgm:pt modelId="{EECA1B70-2773-4BE7-8F60-80CBF92E0CFE}" type="pres">
      <dgm:prSet presAssocID="{19FB0B51-9F42-4C0F-AAE1-DE24B8D65314}" presName="sibTrans" presStyleLbl="sibTrans2D1" presStyleIdx="1" presStyleCnt="5"/>
      <dgm:spPr/>
    </dgm:pt>
    <dgm:pt modelId="{3091B8F0-9BD9-4B51-8ED8-0D19C6C6464A}" type="pres">
      <dgm:prSet presAssocID="{19FB0B51-9F42-4C0F-AAE1-DE24B8D65314}" presName="connectorText" presStyleLbl="sibTrans2D1" presStyleIdx="1" presStyleCnt="5"/>
      <dgm:spPr/>
    </dgm:pt>
    <dgm:pt modelId="{002008C0-2AF5-46B5-875C-D8996B3C7084}" type="pres">
      <dgm:prSet presAssocID="{BAD4004B-BC5D-4648-8DB0-8AB16A5A149E}" presName="node" presStyleLbl="node1" presStyleIdx="2" presStyleCnt="6">
        <dgm:presLayoutVars>
          <dgm:bulletEnabled val="1"/>
        </dgm:presLayoutVars>
      </dgm:prSet>
      <dgm:spPr/>
    </dgm:pt>
    <dgm:pt modelId="{40EECC7A-A738-4AEA-9F08-F0BE460A78DD}" type="pres">
      <dgm:prSet presAssocID="{8F7A2F68-A734-4DE4-93DE-8EC78BE9AE70}" presName="sibTrans" presStyleLbl="sibTrans2D1" presStyleIdx="2" presStyleCnt="5"/>
      <dgm:spPr/>
    </dgm:pt>
    <dgm:pt modelId="{400B4FD3-0EED-44DF-9675-FC49518823B0}" type="pres">
      <dgm:prSet presAssocID="{8F7A2F68-A734-4DE4-93DE-8EC78BE9AE70}" presName="connectorText" presStyleLbl="sibTrans2D1" presStyleIdx="2" presStyleCnt="5"/>
      <dgm:spPr/>
    </dgm:pt>
    <dgm:pt modelId="{5F5BAF05-A328-4BC1-B43E-6B0CBF5BE0DA}" type="pres">
      <dgm:prSet presAssocID="{C71D4078-9CA6-46FA-8F4F-7F6AAB4DCA98}" presName="node" presStyleLbl="node1" presStyleIdx="3" presStyleCnt="6">
        <dgm:presLayoutVars>
          <dgm:bulletEnabled val="1"/>
        </dgm:presLayoutVars>
      </dgm:prSet>
      <dgm:spPr/>
    </dgm:pt>
    <dgm:pt modelId="{E5832531-DFE2-487C-B282-81F8CF693B88}" type="pres">
      <dgm:prSet presAssocID="{1F978B60-92AB-45B5-ACC6-BF5ECD6CDDAA}" presName="sibTrans" presStyleLbl="sibTrans2D1" presStyleIdx="3" presStyleCnt="5"/>
      <dgm:spPr/>
    </dgm:pt>
    <dgm:pt modelId="{3652BE5E-5B20-4349-AE4D-ABA567293070}" type="pres">
      <dgm:prSet presAssocID="{1F978B60-92AB-45B5-ACC6-BF5ECD6CDDAA}" presName="connectorText" presStyleLbl="sibTrans2D1" presStyleIdx="3" presStyleCnt="5"/>
      <dgm:spPr/>
    </dgm:pt>
    <dgm:pt modelId="{3DFC1071-91DA-4CCA-BE76-4C4F7CBFBA06}" type="pres">
      <dgm:prSet presAssocID="{C2AD4D63-AFBD-4D67-95B2-CDC89CD18779}" presName="node" presStyleLbl="node1" presStyleIdx="4" presStyleCnt="6">
        <dgm:presLayoutVars>
          <dgm:bulletEnabled val="1"/>
        </dgm:presLayoutVars>
      </dgm:prSet>
      <dgm:spPr/>
    </dgm:pt>
    <dgm:pt modelId="{05BE25C8-111F-45D3-8C03-5EA6B6B8E899}" type="pres">
      <dgm:prSet presAssocID="{73F5817F-DFFD-449B-A6B3-9A602C3F6404}" presName="sibTrans" presStyleLbl="sibTrans2D1" presStyleIdx="4" presStyleCnt="5"/>
      <dgm:spPr/>
    </dgm:pt>
    <dgm:pt modelId="{49311E80-8556-4829-9992-B5C74BCC80AA}" type="pres">
      <dgm:prSet presAssocID="{73F5817F-DFFD-449B-A6B3-9A602C3F6404}" presName="connectorText" presStyleLbl="sibTrans2D1" presStyleIdx="4" presStyleCnt="5"/>
      <dgm:spPr/>
    </dgm:pt>
    <dgm:pt modelId="{394A85E3-9C89-43CC-87DD-DBB01FA00570}" type="pres">
      <dgm:prSet presAssocID="{2D432356-BEEB-4886-BFF9-90D3171B1BB5}" presName="node" presStyleLbl="node1" presStyleIdx="5" presStyleCnt="6">
        <dgm:presLayoutVars>
          <dgm:bulletEnabled val="1"/>
        </dgm:presLayoutVars>
      </dgm:prSet>
      <dgm:spPr/>
    </dgm:pt>
  </dgm:ptLst>
  <dgm:cxnLst>
    <dgm:cxn modelId="{706C8D70-DCB8-46A0-8342-48BE04B3F445}" type="presOf" srcId="{C2AD4D63-AFBD-4D67-95B2-CDC89CD18779}" destId="{3DFC1071-91DA-4CCA-BE76-4C4F7CBFBA06}" srcOrd="0" destOrd="0" presId="urn:microsoft.com/office/officeart/2005/8/layout/process1"/>
    <dgm:cxn modelId="{E2E9778B-CD9D-49F3-BBC1-A1A069FE5A11}" srcId="{5534ECD4-3B67-4183-B4AF-9083A5A7D7DB}" destId="{C71D4078-9CA6-46FA-8F4F-7F6AAB4DCA98}" srcOrd="3" destOrd="0" parTransId="{2C8025E0-5D4D-4349-A997-CAFF6675AFBB}" sibTransId="{1F978B60-92AB-45B5-ACC6-BF5ECD6CDDAA}"/>
    <dgm:cxn modelId="{3A54016D-271B-4F2C-9FC3-B33AD8854514}" type="presOf" srcId="{13E9A8FF-1747-4DBD-8437-A752858CF710}" destId="{01C66D58-EA44-4B51-8495-241ADE06597C}" srcOrd="0" destOrd="0" presId="urn:microsoft.com/office/officeart/2005/8/layout/process1"/>
    <dgm:cxn modelId="{F62017A1-E26C-47EC-80AF-8F26710E34A1}" type="presOf" srcId="{73F5817F-DFFD-449B-A6B3-9A602C3F6404}" destId="{49311E80-8556-4829-9992-B5C74BCC80AA}" srcOrd="1" destOrd="0" presId="urn:microsoft.com/office/officeart/2005/8/layout/process1"/>
    <dgm:cxn modelId="{53C0F75B-84CA-45CC-B68A-9469A2AC33E3}" type="presOf" srcId="{13E9A8FF-1747-4DBD-8437-A752858CF710}" destId="{1A552F3A-2125-4F31-9406-1C50B7351277}" srcOrd="1" destOrd="0" presId="urn:microsoft.com/office/officeart/2005/8/layout/process1"/>
    <dgm:cxn modelId="{6187AFC3-F44E-4AE0-87ED-4D8816EDE4FD}" type="presOf" srcId="{19FB0B51-9F42-4C0F-AAE1-DE24B8D65314}" destId="{3091B8F0-9BD9-4B51-8ED8-0D19C6C6464A}" srcOrd="1" destOrd="0" presId="urn:microsoft.com/office/officeart/2005/8/layout/process1"/>
    <dgm:cxn modelId="{8DACB85A-8DAD-4534-9302-46725B8E0F0B}" type="presOf" srcId="{BACB486C-C566-49E1-8E6F-A8CD57F117F5}" destId="{5DC15300-1012-4B93-8F43-D4B3DFA43ABB}" srcOrd="0" destOrd="0" presId="urn:microsoft.com/office/officeart/2005/8/layout/process1"/>
    <dgm:cxn modelId="{0A9F3BC1-DEF5-4DA2-B61D-E2A9530700C0}" srcId="{5534ECD4-3B67-4183-B4AF-9083A5A7D7DB}" destId="{BACB486C-C566-49E1-8E6F-A8CD57F117F5}" srcOrd="1" destOrd="0" parTransId="{D79773D5-BBA7-4CF2-9ED5-5AFE6007D839}" sibTransId="{19FB0B51-9F42-4C0F-AAE1-DE24B8D65314}"/>
    <dgm:cxn modelId="{B66591B5-CB1B-4738-97B6-3623FF60CA96}" type="presOf" srcId="{5534ECD4-3B67-4183-B4AF-9083A5A7D7DB}" destId="{E27E09F2-D4C8-40D9-847C-47FE6A653193}" srcOrd="0" destOrd="0" presId="urn:microsoft.com/office/officeart/2005/8/layout/process1"/>
    <dgm:cxn modelId="{825638A9-400B-4AC9-BBFE-E442CE75A4AA}" type="presOf" srcId="{1F978B60-92AB-45B5-ACC6-BF5ECD6CDDAA}" destId="{E5832531-DFE2-487C-B282-81F8CF693B88}" srcOrd="0" destOrd="0" presId="urn:microsoft.com/office/officeart/2005/8/layout/process1"/>
    <dgm:cxn modelId="{AE36EE22-F792-4E57-A8D0-8B1AC2C7B49B}" type="presOf" srcId="{8F7A2F68-A734-4DE4-93DE-8EC78BE9AE70}" destId="{40EECC7A-A738-4AEA-9F08-F0BE460A78DD}" srcOrd="0" destOrd="0" presId="urn:microsoft.com/office/officeart/2005/8/layout/process1"/>
    <dgm:cxn modelId="{E57ECA41-208F-4A44-B7C5-5955E47DB4FD}" srcId="{5534ECD4-3B67-4183-B4AF-9083A5A7D7DB}" destId="{9862C0BB-2707-4E05-904F-EDEADCDC5964}" srcOrd="0" destOrd="0" parTransId="{925743E0-F5D9-4CF4-8D94-5A2C3F32754E}" sibTransId="{13E9A8FF-1747-4DBD-8437-A752858CF710}"/>
    <dgm:cxn modelId="{E29F40D4-12E1-449B-8BC2-9BC544171701}" type="presOf" srcId="{19FB0B51-9F42-4C0F-AAE1-DE24B8D65314}" destId="{EECA1B70-2773-4BE7-8F60-80CBF92E0CFE}" srcOrd="0" destOrd="0" presId="urn:microsoft.com/office/officeart/2005/8/layout/process1"/>
    <dgm:cxn modelId="{E1DFFE6D-E0E4-4EA2-9DA1-4E0F5A74283C}" type="presOf" srcId="{2D432356-BEEB-4886-BFF9-90D3171B1BB5}" destId="{394A85E3-9C89-43CC-87DD-DBB01FA00570}" srcOrd="0" destOrd="0" presId="urn:microsoft.com/office/officeart/2005/8/layout/process1"/>
    <dgm:cxn modelId="{F6A11B02-BAB1-4DDD-9641-F1A62197E422}" type="presOf" srcId="{BAD4004B-BC5D-4648-8DB0-8AB16A5A149E}" destId="{002008C0-2AF5-46B5-875C-D8996B3C7084}" srcOrd="0" destOrd="0" presId="urn:microsoft.com/office/officeart/2005/8/layout/process1"/>
    <dgm:cxn modelId="{CE4AB0D9-2D50-49C2-A2E9-086D20204588}" type="presOf" srcId="{C71D4078-9CA6-46FA-8F4F-7F6AAB4DCA98}" destId="{5F5BAF05-A328-4BC1-B43E-6B0CBF5BE0DA}" srcOrd="0" destOrd="0" presId="urn:microsoft.com/office/officeart/2005/8/layout/process1"/>
    <dgm:cxn modelId="{668163C9-A101-429C-8D76-4FDAAB90D323}" type="presOf" srcId="{1F978B60-92AB-45B5-ACC6-BF5ECD6CDDAA}" destId="{3652BE5E-5B20-4349-AE4D-ABA567293070}" srcOrd="1" destOrd="0" presId="urn:microsoft.com/office/officeart/2005/8/layout/process1"/>
    <dgm:cxn modelId="{D6E063B5-2559-40FC-A6A9-A36EC5954C0E}" srcId="{5534ECD4-3B67-4183-B4AF-9083A5A7D7DB}" destId="{C2AD4D63-AFBD-4D67-95B2-CDC89CD18779}" srcOrd="4" destOrd="0" parTransId="{E1A50F16-791C-4C8A-BBB7-7735F4B1776D}" sibTransId="{73F5817F-DFFD-449B-A6B3-9A602C3F6404}"/>
    <dgm:cxn modelId="{6F673E47-2F37-4F41-9609-98644463A1CA}" type="presOf" srcId="{8F7A2F68-A734-4DE4-93DE-8EC78BE9AE70}" destId="{400B4FD3-0EED-44DF-9675-FC49518823B0}" srcOrd="1" destOrd="0" presId="urn:microsoft.com/office/officeart/2005/8/layout/process1"/>
    <dgm:cxn modelId="{A73FC873-9BB9-4F5E-8988-AACEACAD7BA7}" type="presOf" srcId="{73F5817F-DFFD-449B-A6B3-9A602C3F6404}" destId="{05BE25C8-111F-45D3-8C03-5EA6B6B8E899}" srcOrd="0" destOrd="0" presId="urn:microsoft.com/office/officeart/2005/8/layout/process1"/>
    <dgm:cxn modelId="{39620951-1019-4421-B86E-227D3C333D5E}" srcId="{5534ECD4-3B67-4183-B4AF-9083A5A7D7DB}" destId="{2D432356-BEEB-4886-BFF9-90D3171B1BB5}" srcOrd="5" destOrd="0" parTransId="{9FB6EEA8-DB04-422B-B594-F91FDBFF9AA6}" sibTransId="{04DFA3A6-5BBF-45A7-8E02-244C5CF6BD5E}"/>
    <dgm:cxn modelId="{D92BFCB6-9E50-4FEA-84E9-EB9DCB058A71}" srcId="{5534ECD4-3B67-4183-B4AF-9083A5A7D7DB}" destId="{BAD4004B-BC5D-4648-8DB0-8AB16A5A149E}" srcOrd="2" destOrd="0" parTransId="{F6A0B88F-94CF-46BB-8782-6561DF768907}" sibTransId="{8F7A2F68-A734-4DE4-93DE-8EC78BE9AE70}"/>
    <dgm:cxn modelId="{CE94EEE7-2BB9-4CEF-A754-7FEFABDB609C}" type="presOf" srcId="{9862C0BB-2707-4E05-904F-EDEADCDC5964}" destId="{E8721DDA-004A-48F1-BCF8-8DD9FA623695}" srcOrd="0" destOrd="0" presId="urn:microsoft.com/office/officeart/2005/8/layout/process1"/>
    <dgm:cxn modelId="{DD33739A-238A-4A81-82D5-8B6F19B70574}" type="presParOf" srcId="{E27E09F2-D4C8-40D9-847C-47FE6A653193}" destId="{E8721DDA-004A-48F1-BCF8-8DD9FA623695}" srcOrd="0" destOrd="0" presId="urn:microsoft.com/office/officeart/2005/8/layout/process1"/>
    <dgm:cxn modelId="{4395186D-90F6-464C-99E2-08641F3A5DD5}" type="presParOf" srcId="{E27E09F2-D4C8-40D9-847C-47FE6A653193}" destId="{01C66D58-EA44-4B51-8495-241ADE06597C}" srcOrd="1" destOrd="0" presId="urn:microsoft.com/office/officeart/2005/8/layout/process1"/>
    <dgm:cxn modelId="{094D7E8B-9F0D-472B-B762-11A3F496CD1A}" type="presParOf" srcId="{01C66D58-EA44-4B51-8495-241ADE06597C}" destId="{1A552F3A-2125-4F31-9406-1C50B7351277}" srcOrd="0" destOrd="0" presId="urn:microsoft.com/office/officeart/2005/8/layout/process1"/>
    <dgm:cxn modelId="{2A965274-FFA0-4542-A00F-6CF48ED98514}" type="presParOf" srcId="{E27E09F2-D4C8-40D9-847C-47FE6A653193}" destId="{5DC15300-1012-4B93-8F43-D4B3DFA43ABB}" srcOrd="2" destOrd="0" presId="urn:microsoft.com/office/officeart/2005/8/layout/process1"/>
    <dgm:cxn modelId="{5C2F082D-5236-464A-A44E-6716198725A2}" type="presParOf" srcId="{E27E09F2-D4C8-40D9-847C-47FE6A653193}" destId="{EECA1B70-2773-4BE7-8F60-80CBF92E0CFE}" srcOrd="3" destOrd="0" presId="urn:microsoft.com/office/officeart/2005/8/layout/process1"/>
    <dgm:cxn modelId="{1F75B223-3CFA-40DF-9319-2CC0B6090CAD}" type="presParOf" srcId="{EECA1B70-2773-4BE7-8F60-80CBF92E0CFE}" destId="{3091B8F0-9BD9-4B51-8ED8-0D19C6C6464A}" srcOrd="0" destOrd="0" presId="urn:microsoft.com/office/officeart/2005/8/layout/process1"/>
    <dgm:cxn modelId="{151A5A62-6F18-4D9C-9819-37FB7E07AC34}" type="presParOf" srcId="{E27E09F2-D4C8-40D9-847C-47FE6A653193}" destId="{002008C0-2AF5-46B5-875C-D8996B3C7084}" srcOrd="4" destOrd="0" presId="urn:microsoft.com/office/officeart/2005/8/layout/process1"/>
    <dgm:cxn modelId="{73FD49F2-18FD-409B-9487-DBB6A70B04FE}" type="presParOf" srcId="{E27E09F2-D4C8-40D9-847C-47FE6A653193}" destId="{40EECC7A-A738-4AEA-9F08-F0BE460A78DD}" srcOrd="5" destOrd="0" presId="urn:microsoft.com/office/officeart/2005/8/layout/process1"/>
    <dgm:cxn modelId="{761B284C-AE1B-4D29-AF36-576FA344487B}" type="presParOf" srcId="{40EECC7A-A738-4AEA-9F08-F0BE460A78DD}" destId="{400B4FD3-0EED-44DF-9675-FC49518823B0}" srcOrd="0" destOrd="0" presId="urn:microsoft.com/office/officeart/2005/8/layout/process1"/>
    <dgm:cxn modelId="{D94DA399-DF47-41FE-B7BC-B429E498EF8A}" type="presParOf" srcId="{E27E09F2-D4C8-40D9-847C-47FE6A653193}" destId="{5F5BAF05-A328-4BC1-B43E-6B0CBF5BE0DA}" srcOrd="6" destOrd="0" presId="urn:microsoft.com/office/officeart/2005/8/layout/process1"/>
    <dgm:cxn modelId="{42973261-6699-4E64-B17A-A5D70EA0C69E}" type="presParOf" srcId="{E27E09F2-D4C8-40D9-847C-47FE6A653193}" destId="{E5832531-DFE2-487C-B282-81F8CF693B88}" srcOrd="7" destOrd="0" presId="urn:microsoft.com/office/officeart/2005/8/layout/process1"/>
    <dgm:cxn modelId="{1C9623E2-C4E5-46DD-AC75-3538D21BFA19}" type="presParOf" srcId="{E5832531-DFE2-487C-B282-81F8CF693B88}" destId="{3652BE5E-5B20-4349-AE4D-ABA567293070}" srcOrd="0" destOrd="0" presId="urn:microsoft.com/office/officeart/2005/8/layout/process1"/>
    <dgm:cxn modelId="{9B397874-B343-4745-9102-F23FD8F8D582}" type="presParOf" srcId="{E27E09F2-D4C8-40D9-847C-47FE6A653193}" destId="{3DFC1071-91DA-4CCA-BE76-4C4F7CBFBA06}" srcOrd="8" destOrd="0" presId="urn:microsoft.com/office/officeart/2005/8/layout/process1"/>
    <dgm:cxn modelId="{2BAE7684-A835-472C-BD81-98FB4EA8CBD5}" type="presParOf" srcId="{E27E09F2-D4C8-40D9-847C-47FE6A653193}" destId="{05BE25C8-111F-45D3-8C03-5EA6B6B8E899}" srcOrd="9" destOrd="0" presId="urn:microsoft.com/office/officeart/2005/8/layout/process1"/>
    <dgm:cxn modelId="{541213E9-C17F-4B04-A5BC-6887F1FDF5CA}" type="presParOf" srcId="{05BE25C8-111F-45D3-8C03-5EA6B6B8E899}" destId="{49311E80-8556-4829-9992-B5C74BCC80AA}" srcOrd="0" destOrd="0" presId="urn:microsoft.com/office/officeart/2005/8/layout/process1"/>
    <dgm:cxn modelId="{D1B08F58-8B4E-49D2-960F-FCC385B8E44A}" type="presParOf" srcId="{E27E09F2-D4C8-40D9-847C-47FE6A653193}" destId="{394A85E3-9C89-43CC-87DD-DBB01FA00570}"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21DDA-004A-48F1-BCF8-8DD9FA623695}">
      <dsp:nvSpPr>
        <dsp:cNvPr id="0" name=""/>
        <dsp:cNvSpPr/>
      </dsp:nvSpPr>
      <dsp:spPr>
        <a:xfrm>
          <a:off x="0"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Modelado</a:t>
          </a:r>
        </a:p>
      </dsp:txBody>
      <dsp:txXfrm>
        <a:off x="25424" y="2662871"/>
        <a:ext cx="1395912" cy="817208"/>
      </dsp:txXfrm>
    </dsp:sp>
    <dsp:sp modelId="{01C66D58-EA44-4B51-8495-241ADE06597C}">
      <dsp:nvSpPr>
        <dsp:cNvPr id="0" name=""/>
        <dsp:cNvSpPr/>
      </dsp:nvSpPr>
      <dsp:spPr>
        <a:xfrm>
          <a:off x="1591436" y="2892077"/>
          <a:ext cx="306713" cy="3587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1591436" y="2963836"/>
        <a:ext cx="214699" cy="215278"/>
      </dsp:txXfrm>
    </dsp:sp>
    <dsp:sp modelId="{5DC15300-1012-4B93-8F43-D4B3DFA43ABB}">
      <dsp:nvSpPr>
        <dsp:cNvPr id="0" name=""/>
        <dsp:cNvSpPr/>
      </dsp:nvSpPr>
      <dsp:spPr>
        <a:xfrm>
          <a:off x="2025465"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Características de los personajes</a:t>
          </a:r>
        </a:p>
      </dsp:txBody>
      <dsp:txXfrm>
        <a:off x="2050889" y="2662871"/>
        <a:ext cx="1395912" cy="817208"/>
      </dsp:txXfrm>
    </dsp:sp>
    <dsp:sp modelId="{EECA1B70-2773-4BE7-8F60-80CBF92E0CFE}">
      <dsp:nvSpPr>
        <dsp:cNvPr id="0" name=""/>
        <dsp:cNvSpPr/>
      </dsp:nvSpPr>
      <dsp:spPr>
        <a:xfrm>
          <a:off x="3616902" y="2892077"/>
          <a:ext cx="306713" cy="3587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3616902" y="2963836"/>
        <a:ext cx="214699" cy="215278"/>
      </dsp:txXfrm>
    </dsp:sp>
    <dsp:sp modelId="{002008C0-2AF5-46B5-875C-D8996B3C7084}">
      <dsp:nvSpPr>
        <dsp:cNvPr id="0" name=""/>
        <dsp:cNvSpPr/>
      </dsp:nvSpPr>
      <dsp:spPr>
        <a:xfrm>
          <a:off x="4050930"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Texturas</a:t>
          </a:r>
        </a:p>
      </dsp:txBody>
      <dsp:txXfrm>
        <a:off x="4076354" y="2662871"/>
        <a:ext cx="1395912" cy="817208"/>
      </dsp:txXfrm>
    </dsp:sp>
    <dsp:sp modelId="{40EECC7A-A738-4AEA-9F08-F0BE460A78DD}">
      <dsp:nvSpPr>
        <dsp:cNvPr id="0" name=""/>
        <dsp:cNvSpPr/>
      </dsp:nvSpPr>
      <dsp:spPr>
        <a:xfrm>
          <a:off x="5642367" y="2892077"/>
          <a:ext cx="306713" cy="3587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5642367" y="2963836"/>
        <a:ext cx="214699" cy="215278"/>
      </dsp:txXfrm>
    </dsp:sp>
    <dsp:sp modelId="{5F5BAF05-A328-4BC1-B43E-6B0CBF5BE0DA}">
      <dsp:nvSpPr>
        <dsp:cNvPr id="0" name=""/>
        <dsp:cNvSpPr/>
      </dsp:nvSpPr>
      <dsp:spPr>
        <a:xfrm>
          <a:off x="6076395"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Iluminación y manejo de cámaras.</a:t>
          </a:r>
        </a:p>
      </dsp:txBody>
      <dsp:txXfrm>
        <a:off x="6101819" y="2662871"/>
        <a:ext cx="1395912" cy="817208"/>
      </dsp:txXfrm>
    </dsp:sp>
    <dsp:sp modelId="{E5832531-DFE2-487C-B282-81F8CF693B88}">
      <dsp:nvSpPr>
        <dsp:cNvPr id="0" name=""/>
        <dsp:cNvSpPr/>
      </dsp:nvSpPr>
      <dsp:spPr>
        <a:xfrm>
          <a:off x="7667832" y="2892077"/>
          <a:ext cx="306713" cy="3587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7667832" y="2963836"/>
        <a:ext cx="214699" cy="215278"/>
      </dsp:txXfrm>
    </dsp:sp>
    <dsp:sp modelId="{3DFC1071-91DA-4CCA-BE76-4C4F7CBFBA06}">
      <dsp:nvSpPr>
        <dsp:cNvPr id="0" name=""/>
        <dsp:cNvSpPr/>
      </dsp:nvSpPr>
      <dsp:spPr>
        <a:xfrm>
          <a:off x="8101860"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Animación</a:t>
          </a:r>
        </a:p>
      </dsp:txBody>
      <dsp:txXfrm>
        <a:off x="8127284" y="2662871"/>
        <a:ext cx="1395912" cy="817208"/>
      </dsp:txXfrm>
    </dsp:sp>
    <dsp:sp modelId="{05BE25C8-111F-45D3-8C03-5EA6B6B8E899}">
      <dsp:nvSpPr>
        <dsp:cNvPr id="0" name=""/>
        <dsp:cNvSpPr/>
      </dsp:nvSpPr>
      <dsp:spPr>
        <a:xfrm>
          <a:off x="9693297" y="2892077"/>
          <a:ext cx="306713" cy="3587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9693297" y="2963836"/>
        <a:ext cx="214699" cy="215278"/>
      </dsp:txXfrm>
    </dsp:sp>
    <dsp:sp modelId="{394A85E3-9C89-43CC-87DD-DBB01FA00570}">
      <dsp:nvSpPr>
        <dsp:cNvPr id="0" name=""/>
        <dsp:cNvSpPr/>
      </dsp:nvSpPr>
      <dsp:spPr>
        <a:xfrm>
          <a:off x="10127326" y="2637447"/>
          <a:ext cx="1446760" cy="8680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Post-producción</a:t>
          </a:r>
        </a:p>
      </dsp:txBody>
      <dsp:txXfrm>
        <a:off x="10152750" y="2662871"/>
        <a:ext cx="1395912" cy="8172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30230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251176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89248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78023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845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654105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1325572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73642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1665551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C273FD10-18E4-4340-80C5-859069D57F9B}" type="datetimeFigureOut">
              <a:rPr lang="es-MX" smtClean="0"/>
              <a:t>10/01/2017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95038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273FD10-18E4-4340-80C5-859069D57F9B}" type="datetimeFigureOut">
              <a:rPr lang="es-MX" smtClean="0"/>
              <a:t>10/01/2017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1764858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273FD10-18E4-4340-80C5-859069D57F9B}" type="datetimeFigureOut">
              <a:rPr lang="es-MX" smtClean="0"/>
              <a:t>10/01/2017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53433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273FD10-18E4-4340-80C5-859069D57F9B}" type="datetimeFigureOut">
              <a:rPr lang="es-MX" smtClean="0"/>
              <a:t>10/01/2017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165266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3FD10-18E4-4340-80C5-859069D57F9B}" type="datetimeFigureOut">
              <a:rPr lang="es-MX" smtClean="0"/>
              <a:t>10/01/2017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12335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C273FD10-18E4-4340-80C5-859069D57F9B}" type="datetimeFigureOut">
              <a:rPr lang="es-MX" smtClean="0"/>
              <a:t>10/01/2017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AAA324D-CD78-4131-B2CA-7ABA13DCECF8}" type="slidenum">
              <a:rPr lang="es-MX" smtClean="0"/>
              <a:t>‹Nº›</a:t>
            </a:fld>
            <a:endParaRPr lang="es-MX"/>
          </a:p>
        </p:txBody>
      </p:sp>
    </p:spTree>
    <p:extLst>
      <p:ext uri="{BB962C8B-B14F-4D97-AF65-F5344CB8AC3E}">
        <p14:creationId xmlns:p14="http://schemas.microsoft.com/office/powerpoint/2010/main" val="355074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AAA324D-CD78-4131-B2CA-7ABA13DCECF8}" type="slidenum">
              <a:rPr lang="es-MX" smtClean="0"/>
              <a:t>‹Nº›</a:t>
            </a:fld>
            <a:endParaRPr lang="es-MX"/>
          </a:p>
        </p:txBody>
      </p:sp>
      <p:sp>
        <p:nvSpPr>
          <p:cNvPr id="5" name="Date Placeholder 4"/>
          <p:cNvSpPr>
            <a:spLocks noGrp="1"/>
          </p:cNvSpPr>
          <p:nvPr>
            <p:ph type="dt" sz="half" idx="10"/>
          </p:nvPr>
        </p:nvSpPr>
        <p:spPr/>
        <p:txBody>
          <a:bodyPr/>
          <a:lstStyle/>
          <a:p>
            <a:fld id="{C273FD10-18E4-4340-80C5-859069D57F9B}" type="datetimeFigureOut">
              <a:rPr lang="es-MX" smtClean="0"/>
              <a:t>10/01/2017</a:t>
            </a:fld>
            <a:endParaRPr lang="es-MX"/>
          </a:p>
        </p:txBody>
      </p:sp>
    </p:spTree>
    <p:extLst>
      <p:ext uri="{BB962C8B-B14F-4D97-AF65-F5344CB8AC3E}">
        <p14:creationId xmlns:p14="http://schemas.microsoft.com/office/powerpoint/2010/main" val="426863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73FD10-18E4-4340-80C5-859069D57F9B}" type="datetimeFigureOut">
              <a:rPr lang="es-MX" smtClean="0"/>
              <a:t>10/01/2017</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AAA324D-CD78-4131-B2CA-7ABA13DCECF8}" type="slidenum">
              <a:rPr lang="es-MX" smtClean="0"/>
              <a:t>‹Nº›</a:t>
            </a:fld>
            <a:endParaRPr lang="es-MX"/>
          </a:p>
        </p:txBody>
      </p:sp>
    </p:spTree>
    <p:extLst>
      <p:ext uri="{BB962C8B-B14F-4D97-AF65-F5344CB8AC3E}">
        <p14:creationId xmlns:p14="http://schemas.microsoft.com/office/powerpoint/2010/main" val="254505393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gif"/><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11179" y="285549"/>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Introducción a la animación 2D y 3D</a:t>
            </a:r>
          </a:p>
        </p:txBody>
      </p:sp>
      <p:sp>
        <p:nvSpPr>
          <p:cNvPr id="2" name="CuadroTexto 1"/>
          <p:cNvSpPr txBox="1"/>
          <p:nvPr/>
        </p:nvSpPr>
        <p:spPr>
          <a:xfrm>
            <a:off x="544946" y="1255335"/>
            <a:ext cx="10878589" cy="5632311"/>
          </a:xfrm>
          <a:prstGeom prst="rect">
            <a:avLst/>
          </a:prstGeom>
          <a:noFill/>
        </p:spPr>
        <p:txBody>
          <a:bodyPr wrap="square" rtlCol="0">
            <a:spAutoFit/>
          </a:bodyPr>
          <a:lstStyle/>
          <a:p>
            <a:pPr algn="just"/>
            <a:r>
              <a:rPr lang="es-ES" dirty="0"/>
              <a:t>El modelado y la animación 2D y 3D conforman unas de las disciplinas de mayor futuro.</a:t>
            </a:r>
            <a:endParaRPr lang="es-MX" dirty="0"/>
          </a:p>
          <a:p>
            <a:pPr algn="just"/>
            <a:r>
              <a:rPr lang="es-ES" dirty="0"/>
              <a:t>Un animador de 2D y 3D debe reunir habilidades en: dibujo, pintura, modelado, iluminación, aplicación de texturas, control de cámaras, construcción de objetos, animación, sincronización de audio y animación de personajes.</a:t>
            </a:r>
            <a:endParaRPr lang="es-MX" dirty="0"/>
          </a:p>
          <a:p>
            <a:pPr algn="just"/>
            <a:r>
              <a:rPr lang="es-ES" dirty="0"/>
              <a:t>Se requiere además de un rango amplio de creatividad, conocimientos y habilidades técnicas.</a:t>
            </a:r>
          </a:p>
          <a:p>
            <a:pPr algn="just"/>
            <a:endParaRPr lang="es-ES" dirty="0"/>
          </a:p>
          <a:p>
            <a:pPr algn="just"/>
            <a:r>
              <a:rPr lang="es-ES" dirty="0"/>
              <a:t>Actualmente la animación digital se utiliza en:</a:t>
            </a:r>
          </a:p>
          <a:p>
            <a:pPr algn="just"/>
            <a:endParaRPr lang="es-ES" dirty="0"/>
          </a:p>
          <a:p>
            <a:pPr marL="285750" indent="-285750" algn="just">
              <a:buFont typeface="Arial" panose="020B0604020202020204" pitchFamily="34" charset="0"/>
              <a:buChar char="•"/>
            </a:pPr>
            <a:r>
              <a:rPr lang="es-ES" dirty="0"/>
              <a:t>Las constructoras, arquitectos y técnicos constructores, la utilizan para ofrecer una idea lo más precisa posible de cómo lucirán los espacios interiores, exteriores, las entradas, las piscinas, o bien las fachadas de algún edificio, casa, departamento, hospital, etc.</a:t>
            </a:r>
          </a:p>
          <a:p>
            <a:pPr marL="285750" indent="-285750" algn="just">
              <a:buFont typeface="Arial" panose="020B0604020202020204" pitchFamily="34" charset="0"/>
              <a:buChar char="•"/>
            </a:pPr>
            <a:r>
              <a:rPr lang="es-ES" dirty="0"/>
              <a:t>La animación 3D se usa en la creación de videojuegos.</a:t>
            </a:r>
          </a:p>
          <a:p>
            <a:pPr marL="285750" indent="-285750" algn="just">
              <a:buFont typeface="Arial" panose="020B0604020202020204" pitchFamily="34" charset="0"/>
              <a:buChar char="•"/>
            </a:pPr>
            <a:r>
              <a:rPr lang="es-ES" dirty="0"/>
              <a:t>En el cine ya que las películas animadas utilizan personajes en 3D, como caso de éxito tenemos la compañía </a:t>
            </a:r>
            <a:r>
              <a:rPr lang="es-MX" dirty="0">
                <a:latin typeface="Arial" panose="020B0604020202020204" pitchFamily="34" charset="0"/>
                <a:cs typeface="Arial" panose="020B0604020202020204" pitchFamily="34" charset="0"/>
              </a:rPr>
              <a:t>Pixar </a:t>
            </a:r>
            <a:r>
              <a:rPr lang="es-MX" dirty="0" err="1">
                <a:latin typeface="Arial" panose="020B0604020202020204" pitchFamily="34" charset="0"/>
                <a:cs typeface="Arial" panose="020B0604020202020204" pitchFamily="34" charset="0"/>
              </a:rPr>
              <a:t>Animation</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Studios</a:t>
            </a:r>
            <a:r>
              <a:rPr lang="es-MX"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En la educación, Médicos de la universidad de St. George de Londres  enseñan a sus estudiantes de medicina a través de proyecciones holográficas 3D la anatomía humana.</a:t>
            </a:r>
          </a:p>
          <a:p>
            <a:pPr algn="just"/>
            <a:r>
              <a:rPr lang="es-MX" dirty="0">
                <a:latin typeface="Arial" panose="020B0604020202020204" pitchFamily="34" charset="0"/>
                <a:cs typeface="Arial" panose="020B0604020202020204" pitchFamily="34" charset="0"/>
              </a:rPr>
              <a:t> </a:t>
            </a:r>
          </a:p>
          <a:p>
            <a:pPr algn="just"/>
            <a:r>
              <a:rPr lang="es-MX" dirty="0">
                <a:latin typeface="Arial" panose="020B0604020202020204" pitchFamily="34" charset="0"/>
                <a:cs typeface="Arial" panose="020B0604020202020204" pitchFamily="34" charset="0"/>
              </a:rPr>
              <a:t>Y en otras áreas del conocimiento, por lo que la animación 3D ha generado la aparición de nuevas empresas.</a:t>
            </a:r>
          </a:p>
          <a:p>
            <a:pPr algn="just"/>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144570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02657" y="516880"/>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16312" y="1244876"/>
            <a:ext cx="10982960" cy="2862322"/>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Con nuevas técnicas de animación John </a:t>
            </a:r>
            <a:r>
              <a:rPr lang="es-MX" dirty="0" err="1">
                <a:latin typeface="Arial" panose="020B0604020202020204" pitchFamily="34" charset="0"/>
                <a:cs typeface="Arial" panose="020B0604020202020204" pitchFamily="34" charset="0"/>
              </a:rPr>
              <a:t>Bray</a:t>
            </a:r>
            <a:r>
              <a:rPr lang="es-MX" dirty="0">
                <a:latin typeface="Arial" panose="020B0604020202020204" pitchFamily="34" charset="0"/>
                <a:cs typeface="Arial" panose="020B0604020202020204" pitchFamily="34" charset="0"/>
              </a:rPr>
              <a:t> idea utilizar hojas transparentes de celuloide en la animación, para trabajar capa por capa, lo que permite superponer el fondo fijo y las partes en movimiento. </a:t>
            </a:r>
            <a:r>
              <a:rPr lang="es-MX" dirty="0" err="1">
                <a:latin typeface="Arial" panose="020B0604020202020204" pitchFamily="34" charset="0"/>
                <a:cs typeface="Arial" panose="020B0604020202020204" pitchFamily="34" charset="0"/>
              </a:rPr>
              <a:t>Earl</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Hurd</a:t>
            </a:r>
            <a:r>
              <a:rPr lang="es-MX" dirty="0">
                <a:latin typeface="Arial" panose="020B0604020202020204" pitchFamily="34" charset="0"/>
                <a:cs typeface="Arial" panose="020B0604020202020204" pitchFamily="34" charset="0"/>
              </a:rPr>
              <a:t> perfecciona y es el que patenta la técnica.</a:t>
            </a: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pic>
        <p:nvPicPr>
          <p:cNvPr id="5" name="Imagen 4"/>
          <p:cNvPicPr>
            <a:picLocks noChangeAspect="1"/>
          </p:cNvPicPr>
          <p:nvPr/>
        </p:nvPicPr>
        <p:blipFill>
          <a:blip r:embed="rId4"/>
          <a:stretch>
            <a:fillRect/>
          </a:stretch>
        </p:blipFill>
        <p:spPr>
          <a:xfrm>
            <a:off x="4377484" y="2676037"/>
            <a:ext cx="2533650" cy="2819400"/>
          </a:xfrm>
          <a:prstGeom prst="rect">
            <a:avLst/>
          </a:prstGeom>
        </p:spPr>
      </p:pic>
    </p:spTree>
    <p:extLst>
      <p:ext uri="{BB962C8B-B14F-4D97-AF65-F5344CB8AC3E}">
        <p14:creationId xmlns:p14="http://schemas.microsoft.com/office/powerpoint/2010/main" val="409024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66800" y="647914"/>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497840" y="1400968"/>
            <a:ext cx="10982960" cy="4524315"/>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Los hermanos </a:t>
            </a:r>
            <a:r>
              <a:rPr lang="es-MX" b="1" dirty="0" err="1">
                <a:latin typeface="Arial" panose="020B0604020202020204" pitchFamily="34" charset="0"/>
                <a:cs typeface="Arial" panose="020B0604020202020204" pitchFamily="34" charset="0"/>
              </a:rPr>
              <a:t>Fleischer</a:t>
            </a:r>
            <a:r>
              <a:rPr lang="es-MX"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fue una corporación estadounidense que comenzó como un estudio de animación. Fue fundada en 1921 por los hermanos Max y </a:t>
            </a:r>
            <a:r>
              <a:rPr lang="es-ES" dirty="0" err="1">
                <a:latin typeface="Arial" panose="020B0604020202020204" pitchFamily="34" charset="0"/>
                <a:cs typeface="Arial" panose="020B0604020202020204" pitchFamily="34" charset="0"/>
              </a:rPr>
              <a:t>Dave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Fleischer</a:t>
            </a:r>
            <a:r>
              <a:rPr lang="es-ES" dirty="0">
                <a:latin typeface="Arial" panose="020B0604020202020204" pitchFamily="34" charset="0"/>
                <a:cs typeface="Arial" panose="020B0604020202020204" pitchFamily="34" charset="0"/>
              </a:rPr>
              <a:t>. En su apogeo, fue el más significante competidor de Walt Disney </a:t>
            </a:r>
            <a:r>
              <a:rPr lang="es-ES" dirty="0" err="1">
                <a:latin typeface="Arial" panose="020B0604020202020204" pitchFamily="34" charset="0"/>
                <a:cs typeface="Arial" panose="020B0604020202020204" pitchFamily="34" charset="0"/>
              </a:rPr>
              <a:t>Productions</a:t>
            </a:r>
            <a:r>
              <a:rPr lang="es-ES" dirty="0">
                <a:latin typeface="Arial" panose="020B0604020202020204" pitchFamily="34" charset="0"/>
                <a:cs typeface="Arial" panose="020B0604020202020204" pitchFamily="34" charset="0"/>
              </a:rPr>
              <a:t>.</a:t>
            </a: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err="1">
                <a:latin typeface="Arial" panose="020B0604020202020204" pitchFamily="34" charset="0"/>
                <a:cs typeface="Arial" panose="020B0604020202020204" pitchFamily="34" charset="0"/>
              </a:rPr>
              <a:t>Patsullivan</a:t>
            </a:r>
            <a:r>
              <a:rPr lang="es-MX"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fue un productor australiano, conocido por la producción de los primeros cortos mudos de </a:t>
            </a:r>
            <a:r>
              <a:rPr lang="es-ES" i="1" dirty="0">
                <a:latin typeface="Arial" panose="020B0604020202020204" pitchFamily="34" charset="0"/>
                <a:cs typeface="Arial" panose="020B0604020202020204" pitchFamily="34" charset="0"/>
              </a:rPr>
              <a:t>el gato Félix</a:t>
            </a:r>
            <a:r>
              <a:rPr lang="es-ES" dirty="0">
                <a:latin typeface="Arial" panose="020B0604020202020204" pitchFamily="34" charset="0"/>
                <a:cs typeface="Arial" panose="020B0604020202020204" pitchFamily="34" charset="0"/>
              </a:rPr>
              <a:t>.</a:t>
            </a: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Quirino </a:t>
            </a:r>
            <a:r>
              <a:rPr lang="es-MX" b="1" dirty="0" err="1">
                <a:latin typeface="Arial" panose="020B0604020202020204" pitchFamily="34" charset="0"/>
                <a:cs typeface="Arial" panose="020B0604020202020204" pitchFamily="34" charset="0"/>
              </a:rPr>
              <a:t>Cristiani</a:t>
            </a:r>
            <a:r>
              <a:rPr lang="es-MX" b="1" dirty="0">
                <a:latin typeface="Arial" panose="020B0604020202020204" pitchFamily="34" charset="0"/>
                <a:cs typeface="Arial" panose="020B0604020202020204" pitchFamily="34" charset="0"/>
              </a:rPr>
              <a:t> </a:t>
            </a:r>
            <a:r>
              <a:rPr lang="es-ES" dirty="0"/>
              <a:t>fue un caricaturista y director de animación italiano responsable de los dos primeros largometrajes de animación y del primer largometraje de animación sonoro del mundo</a:t>
            </a: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Disney </a:t>
            </a:r>
            <a:r>
              <a:rPr lang="es-MX" dirty="0"/>
              <a:t>es la segunda compañía de medios de comunicación y entretenimiento más grande del mundo.</a:t>
            </a:r>
          </a:p>
          <a:p>
            <a:pPr marL="285750" indent="-285750" algn="just">
              <a:buFont typeface="Arial" panose="020B0604020202020204" pitchFamily="34" charset="0"/>
              <a:buChar char="•"/>
            </a:pP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err="1">
                <a:latin typeface="Arial" panose="020B0604020202020204" pitchFamily="34" charset="0"/>
                <a:cs typeface="Arial" panose="020B0604020202020204" pitchFamily="34" charset="0"/>
              </a:rPr>
              <a:t>Hanna</a:t>
            </a:r>
            <a:r>
              <a:rPr lang="es-MX" b="1" dirty="0">
                <a:latin typeface="Arial" panose="020B0604020202020204" pitchFamily="34" charset="0"/>
                <a:cs typeface="Arial" panose="020B0604020202020204" pitchFamily="34" charset="0"/>
              </a:rPr>
              <a:t> Barbera </a:t>
            </a:r>
            <a:r>
              <a:rPr lang="es-ES" dirty="0"/>
              <a:t>fue un estudio de animación estadounidense.</a:t>
            </a: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388" y="4471808"/>
            <a:ext cx="2215014" cy="147554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125" y="3663125"/>
            <a:ext cx="3432865" cy="992313"/>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2565514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85272" y="549899"/>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16312" y="1242610"/>
            <a:ext cx="10982960" cy="5078313"/>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Walter </a:t>
            </a:r>
            <a:r>
              <a:rPr lang="es-MX" b="1" dirty="0" err="1">
                <a:latin typeface="Arial" panose="020B0604020202020204" pitchFamily="34" charset="0"/>
                <a:cs typeface="Arial" panose="020B0604020202020204" pitchFamily="34" charset="0"/>
              </a:rPr>
              <a:t>Lantz</a:t>
            </a:r>
            <a:r>
              <a:rPr lang="es-MX"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caricaturista, productor cinematográfico y animador estadounidense, creador del famoso personaje de animación Pájaro Loco, y fundador del estudio de dibujos animados Walter </a:t>
            </a:r>
            <a:r>
              <a:rPr lang="es-ES" dirty="0" err="1">
                <a:latin typeface="Arial" panose="020B0604020202020204" pitchFamily="34" charset="0"/>
                <a:cs typeface="Arial" panose="020B0604020202020204" pitchFamily="34" charset="0"/>
              </a:rPr>
              <a:t>Lantz</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Productions</a:t>
            </a:r>
            <a:r>
              <a:rPr lang="es-ES"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ES" b="1" dirty="0">
                <a:latin typeface="Arial" panose="020B0604020202020204" pitchFamily="34" charset="0"/>
                <a:cs typeface="Arial" panose="020B0604020202020204" pitchFamily="34" charset="0"/>
              </a:rPr>
              <a:t>Pixar </a:t>
            </a:r>
            <a:r>
              <a:rPr lang="es-ES" b="1" dirty="0" err="1">
                <a:latin typeface="Arial" panose="020B0604020202020204" pitchFamily="34" charset="0"/>
                <a:cs typeface="Arial" panose="020B0604020202020204" pitchFamily="34" charset="0"/>
              </a:rPr>
              <a:t>Animation</a:t>
            </a:r>
            <a:r>
              <a:rPr lang="es-ES" b="1" dirty="0">
                <a:latin typeface="Arial" panose="020B0604020202020204" pitchFamily="34" charset="0"/>
                <a:cs typeface="Arial" panose="020B0604020202020204" pitchFamily="34" charset="0"/>
              </a:rPr>
              <a:t> </a:t>
            </a:r>
            <a:r>
              <a:rPr lang="es-ES" b="1" dirty="0" err="1">
                <a:latin typeface="Arial" panose="020B0604020202020204" pitchFamily="34" charset="0"/>
                <a:cs typeface="Arial" panose="020B0604020202020204" pitchFamily="34" charset="0"/>
              </a:rPr>
              <a:t>Studios</a:t>
            </a:r>
            <a:r>
              <a:rPr lang="es-ES" b="1" dirty="0">
                <a:latin typeface="Arial" panose="020B0604020202020204" pitchFamily="34" charset="0"/>
                <a:cs typeface="Arial" panose="020B0604020202020204" pitchFamily="34" charset="0"/>
              </a:rPr>
              <a:t> (Pixar)</a:t>
            </a:r>
            <a:r>
              <a:rPr lang="es-ES" dirty="0">
                <a:latin typeface="Arial" panose="020B0604020202020204" pitchFamily="34" charset="0"/>
                <a:cs typeface="Arial" panose="020B0604020202020204" pitchFamily="34" charset="0"/>
              </a:rPr>
              <a:t> es un estudio cinematográfico de animación por computadora </a:t>
            </a:r>
            <a:r>
              <a:rPr lang="es-ES" dirty="0" err="1">
                <a:latin typeface="Arial" panose="020B0604020202020204" pitchFamily="34" charset="0"/>
                <a:cs typeface="Arial" panose="020B0604020202020204" pitchFamily="34" charset="0"/>
              </a:rPr>
              <a:t>subdisiario</a:t>
            </a:r>
            <a:r>
              <a:rPr lang="es-ES" dirty="0">
                <a:latin typeface="Arial" panose="020B0604020202020204" pitchFamily="34" charset="0"/>
                <a:cs typeface="Arial" panose="020B0604020202020204" pitchFamily="34" charset="0"/>
              </a:rPr>
              <a:t> de </a:t>
            </a:r>
            <a:r>
              <a:rPr lang="es-ES" dirty="0" err="1">
                <a:latin typeface="Arial" panose="020B0604020202020204" pitchFamily="34" charset="0"/>
                <a:cs typeface="Arial" panose="020B0604020202020204" pitchFamily="34" charset="0"/>
              </a:rPr>
              <a:t>The</a:t>
            </a:r>
            <a:r>
              <a:rPr lang="es-ES" dirty="0">
                <a:latin typeface="Arial" panose="020B0604020202020204" pitchFamily="34" charset="0"/>
                <a:cs typeface="Arial" panose="020B0604020202020204" pitchFamily="34" charset="0"/>
              </a:rPr>
              <a:t> Walt Disney Company con sede en </a:t>
            </a:r>
            <a:r>
              <a:rPr lang="es-ES" dirty="0" err="1">
                <a:latin typeface="Arial" panose="020B0604020202020204" pitchFamily="34" charset="0"/>
                <a:cs typeface="Arial" panose="020B0604020202020204" pitchFamily="34" charset="0"/>
              </a:rPr>
              <a:t>Emeryville</a:t>
            </a:r>
            <a:r>
              <a:rPr lang="es-ES" dirty="0">
                <a:latin typeface="Arial" panose="020B0604020202020204" pitchFamily="34" charset="0"/>
                <a:cs typeface="Arial" panose="020B0604020202020204" pitchFamily="34" charset="0"/>
              </a:rPr>
              <a:t>, Estados Unidos. En 1995 produjo </a:t>
            </a:r>
            <a:r>
              <a:rPr lang="es-ES" dirty="0" err="1">
                <a:latin typeface="Arial" panose="020B0604020202020204" pitchFamily="34" charset="0"/>
                <a:cs typeface="Arial" panose="020B0604020202020204" pitchFamily="34" charset="0"/>
              </a:rPr>
              <a:t>Toy</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Story</a:t>
            </a:r>
            <a:r>
              <a:rPr lang="es-ES" dirty="0">
                <a:latin typeface="Arial" panose="020B0604020202020204" pitchFamily="34" charset="0"/>
                <a:cs typeface="Arial" panose="020B0604020202020204" pitchFamily="34" charset="0"/>
              </a:rPr>
              <a:t> el primer largometraje animado por computadora en la historia del cine.</a:t>
            </a:r>
            <a:endParaRPr lang="es-MX" b="1" dirty="0">
              <a:latin typeface="Arial" panose="020B0604020202020204" pitchFamily="34" charset="0"/>
              <a:cs typeface="Arial" panose="020B0604020202020204" pitchFamily="34" charset="0"/>
            </a:endParaRPr>
          </a:p>
          <a:p>
            <a:pPr algn="just"/>
            <a:endParaRPr lang="es-E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ES"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a:stretch>
            <a:fillRect/>
          </a:stretch>
        </p:blipFill>
        <p:spPr>
          <a:xfrm>
            <a:off x="3851259" y="1898884"/>
            <a:ext cx="3873835" cy="1835718"/>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b="57253"/>
          <a:stretch/>
        </p:blipFill>
        <p:spPr>
          <a:xfrm>
            <a:off x="2261936" y="5504982"/>
            <a:ext cx="7754753" cy="85731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975318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3044" y="755209"/>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2610683"/>
            <a:ext cx="10982960" cy="4247317"/>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BLENDER</a:t>
            </a:r>
          </a:p>
          <a:p>
            <a:pPr algn="just"/>
            <a:endParaRPr lang="es-MX" dirty="0">
              <a:latin typeface="Arial" panose="020B0604020202020204" pitchFamily="34" charset="0"/>
              <a:cs typeface="Arial" panose="020B0604020202020204" pitchFamily="34" charset="0"/>
            </a:endParaRPr>
          </a:p>
          <a:p>
            <a:pPr algn="just"/>
            <a:r>
              <a:rPr lang="es-MX" dirty="0" err="1">
                <a:latin typeface="Arial" panose="020B0604020202020204" pitchFamily="34" charset="0"/>
                <a:cs typeface="Arial" panose="020B0604020202020204" pitchFamily="34" charset="0"/>
              </a:rPr>
              <a:t>Blender</a:t>
            </a:r>
            <a:r>
              <a:rPr lang="es-MX" dirty="0">
                <a:latin typeface="Arial" panose="020B0604020202020204" pitchFamily="34" charset="0"/>
                <a:cs typeface="Arial" panose="020B0604020202020204" pitchFamily="34" charset="0"/>
              </a:rPr>
              <a:t> es un entorno de desarrollo dedicado a la creación de imágenes y animaciones 3D, la principal ventaja respecto a otras herramientas similares es que es una aplicación gratuita.</a:t>
            </a:r>
          </a:p>
          <a:p>
            <a:pPr algn="just"/>
            <a:endParaRPr lang="es-MX" dirty="0">
              <a:latin typeface="Arial" panose="020B0604020202020204" pitchFamily="34" charset="0"/>
              <a:cs typeface="Arial" panose="020B0604020202020204" pitchFamily="34" charset="0"/>
            </a:endParaRPr>
          </a:p>
          <a:p>
            <a:pPr algn="just"/>
            <a:r>
              <a:rPr lang="es-MX" dirty="0" err="1">
                <a:latin typeface="Arial" panose="020B0604020202020204" pitchFamily="34" charset="0"/>
                <a:cs typeface="Arial" panose="020B0604020202020204" pitchFamily="34" charset="0"/>
              </a:rPr>
              <a:t>Blender</a:t>
            </a:r>
            <a:r>
              <a:rPr lang="es-MX" dirty="0">
                <a:latin typeface="Arial" panose="020B0604020202020204" pitchFamily="34" charset="0"/>
                <a:cs typeface="Arial" panose="020B0604020202020204" pitchFamily="34" charset="0"/>
              </a:rPr>
              <a:t> permite el modelado, </a:t>
            </a:r>
            <a:r>
              <a:rPr lang="es-MX" dirty="0" err="1">
                <a:latin typeface="Arial" panose="020B0604020202020204" pitchFamily="34" charset="0"/>
                <a:cs typeface="Arial" panose="020B0604020202020204" pitchFamily="34" charset="0"/>
              </a:rPr>
              <a:t>renderizado</a:t>
            </a:r>
            <a:r>
              <a:rPr lang="es-MX" dirty="0">
                <a:latin typeface="Arial" panose="020B0604020202020204" pitchFamily="34" charset="0"/>
                <a:cs typeface="Arial" panose="020B0604020202020204" pitchFamily="34" charset="0"/>
              </a:rPr>
              <a:t>, texturizado, iluminación, animación y post-producción de todo tipo de escenas tridimensionales. </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Permite trabajar primitivas moldeables, curvas o mallas de puntos.</a:t>
            </a:r>
          </a:p>
          <a:p>
            <a:pPr algn="just"/>
            <a:endParaRPr lang="es-MX" dirty="0">
              <a:latin typeface="Arial" panose="020B0604020202020204" pitchFamily="34" charset="0"/>
              <a:cs typeface="Arial" panose="020B0604020202020204" pitchFamily="34" charset="0"/>
            </a:endParaRPr>
          </a:p>
          <a:p>
            <a:pPr algn="just"/>
            <a:r>
              <a:rPr lang="es-MX" dirty="0" err="1">
                <a:latin typeface="Arial" panose="020B0604020202020204" pitchFamily="34" charset="0"/>
                <a:cs typeface="Arial" panose="020B0604020202020204" pitchFamily="34" charset="0"/>
              </a:rPr>
              <a:t>Blender</a:t>
            </a:r>
            <a:r>
              <a:rPr lang="es-MX" dirty="0">
                <a:latin typeface="Arial" panose="020B0604020202020204" pitchFamily="34" charset="0"/>
                <a:cs typeface="Arial" panose="020B0604020202020204" pitchFamily="34" charset="0"/>
              </a:rPr>
              <a:t> es compatible con 3D </a:t>
            </a:r>
            <a:r>
              <a:rPr lang="es-MX" dirty="0" err="1">
                <a:latin typeface="Arial" panose="020B0604020202020204" pitchFamily="34" charset="0"/>
                <a:cs typeface="Arial" panose="020B0604020202020204" pitchFamily="34" charset="0"/>
              </a:rPr>
              <a:t>studio</a:t>
            </a:r>
            <a:r>
              <a:rPr lang="es-MX" dirty="0">
                <a:latin typeface="Arial" panose="020B0604020202020204" pitchFamily="34" charset="0"/>
                <a:cs typeface="Arial" panose="020B0604020202020204" pitchFamily="34" charset="0"/>
              </a:rPr>
              <a:t>, Autodesk FBX y otros.</a:t>
            </a:r>
          </a:p>
          <a:p>
            <a:pPr algn="just"/>
            <a:endParaRPr lang="es-MX" dirty="0">
              <a:latin typeface="Arial" panose="020B0604020202020204" pitchFamily="34" charset="0"/>
              <a:cs typeface="Arial" panose="020B0604020202020204" pitchFamily="34" charset="0"/>
            </a:endParaRPr>
          </a:p>
          <a:p>
            <a:pPr algn="just"/>
            <a:r>
              <a:rPr lang="es-MX" dirty="0" err="1">
                <a:latin typeface="Arial" panose="020B0604020202020204" pitchFamily="34" charset="0"/>
                <a:cs typeface="Arial" panose="020B0604020202020204" pitchFamily="34" charset="0"/>
              </a:rPr>
              <a:t>Blender</a:t>
            </a:r>
            <a:r>
              <a:rPr lang="es-MX" dirty="0">
                <a:latin typeface="Arial" panose="020B0604020202020204" pitchFamily="34" charset="0"/>
                <a:cs typeface="Arial" panose="020B0604020202020204" pitchFamily="34" charset="0"/>
              </a:rPr>
              <a:t> es utilizado por estudios profesionales, se han realizado videojuegos y películas con este software.</a:t>
            </a:r>
          </a:p>
          <a:p>
            <a:pPr algn="just"/>
            <a:endParaRPr lang="es-MX"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duotone>
              <a:schemeClr val="accent2">
                <a:shade val="45000"/>
                <a:satMod val="135000"/>
              </a:schemeClr>
              <a:prstClr val="white"/>
            </a:duotone>
          </a:blip>
          <a:stretch>
            <a:fillRect/>
          </a:stretch>
        </p:blipFill>
        <p:spPr>
          <a:xfrm>
            <a:off x="7085965" y="1521211"/>
            <a:ext cx="3942473" cy="1062038"/>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72856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3044" y="1017049"/>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820646"/>
            <a:ext cx="10982960" cy="1754326"/>
          </a:xfrm>
          <a:prstGeom prst="rect">
            <a:avLst/>
          </a:prstGeom>
          <a:noFill/>
        </p:spPr>
        <p:txBody>
          <a:bodyPr wrap="square" rtlCol="0">
            <a:spAutoFit/>
          </a:bodyPr>
          <a:lstStyle/>
          <a:p>
            <a:pPr marL="285750" indent="-285750" algn="just">
              <a:buFont typeface="Arial" panose="020B0604020202020204" pitchFamily="34" charset="0"/>
              <a:buChar char="•"/>
            </a:pPr>
            <a:r>
              <a:rPr lang="es-ES_tradnl" b="1" dirty="0" err="1">
                <a:latin typeface="Arial" panose="020B0604020202020204" pitchFamily="34" charset="0"/>
                <a:cs typeface="Arial" panose="020B0604020202020204" pitchFamily="34" charset="0"/>
              </a:rPr>
              <a:t>Synfig</a:t>
            </a:r>
            <a:r>
              <a:rPr lang="es-ES_tradnl" b="1" dirty="0">
                <a:latin typeface="Arial" panose="020B0604020202020204" pitchFamily="34" charset="0"/>
                <a:cs typeface="Arial" panose="020B0604020202020204" pitchFamily="34" charset="0"/>
              </a:rPr>
              <a:t> Studio </a:t>
            </a:r>
            <a:endParaRPr lang="es-MX" b="1"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Es un software que permite el trabajo con gráficos vectoriales y una herramienta para crear animaciones 2D , esta aplicación es de software abierto.</a:t>
            </a:r>
          </a:p>
          <a:p>
            <a:pPr algn="just"/>
            <a:r>
              <a:rPr lang="es-MX" dirty="0">
                <a:latin typeface="Arial" panose="020B0604020202020204" pitchFamily="34" charset="0"/>
                <a:cs typeface="Arial" panose="020B0604020202020204" pitchFamily="34" charset="0"/>
              </a:rPr>
              <a:t>Soporta capas y el sistema de hueso con todas las funciones permite crear animaciones de corte utilizando imágenes de mapa de bits, o ilustraciones de vectores, </a:t>
            </a:r>
            <a:r>
              <a:rPr lang="es-MX" dirty="0" err="1">
                <a:latin typeface="Arial" panose="020B0604020202020204" pitchFamily="34" charset="0"/>
                <a:cs typeface="Arial" panose="020B0604020202020204" pitchFamily="34" charset="0"/>
              </a:rPr>
              <a:t>Synfig</a:t>
            </a:r>
            <a:r>
              <a:rPr lang="es-MX" dirty="0">
                <a:latin typeface="Arial" panose="020B0604020202020204" pitchFamily="34" charset="0"/>
                <a:cs typeface="Arial" panose="020B0604020202020204" pitchFamily="34" charset="0"/>
              </a:rPr>
              <a:t> cuenta con características básicas para sincronizar una animación con banda sonora usando una capa de sonido.</a:t>
            </a:r>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a:off x="6202219" y="2097394"/>
            <a:ext cx="2944589" cy="11815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2954832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04240" y="755209"/>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820646"/>
            <a:ext cx="10982960" cy="1754326"/>
          </a:xfrm>
          <a:prstGeom prst="rect">
            <a:avLst/>
          </a:prstGeom>
          <a:noFill/>
        </p:spPr>
        <p:txBody>
          <a:bodyPr wrap="square" rtlCol="0">
            <a:spAutoFit/>
          </a:bodyPr>
          <a:lstStyle/>
          <a:p>
            <a:pPr marL="285750" indent="-285750" algn="just">
              <a:buFont typeface="Arial" panose="020B0604020202020204" pitchFamily="34" charset="0"/>
              <a:buChar char="•"/>
            </a:pPr>
            <a:r>
              <a:rPr lang="es-ES_tradnl" b="1" dirty="0">
                <a:latin typeface="Arial" panose="020B0604020202020204" pitchFamily="34" charset="0"/>
                <a:cs typeface="Arial" panose="020B0604020202020204" pitchFamily="34" charset="0"/>
              </a:rPr>
              <a:t>Adobe Flash</a:t>
            </a:r>
            <a:endParaRPr lang="es-MX" b="1"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Es una herramienta creada por Adobe para realizar animaciones 2D y diseños vistosos para la web.</a:t>
            </a: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Adobe </a:t>
            </a:r>
            <a:r>
              <a:rPr lang="es-MX" b="1" dirty="0" err="1">
                <a:latin typeface="Arial" panose="020B0604020202020204" pitchFamily="34" charset="0"/>
                <a:cs typeface="Arial" panose="020B0604020202020204" pitchFamily="34" charset="0"/>
              </a:rPr>
              <a:t>Animate</a:t>
            </a:r>
            <a:r>
              <a:rPr lang="es-MX" b="1" dirty="0">
                <a:latin typeface="Arial" panose="020B0604020202020204" pitchFamily="34" charset="0"/>
                <a:cs typeface="Arial" panose="020B0604020202020204" pitchFamily="34" charset="0"/>
              </a:rPr>
              <a:t> CC </a:t>
            </a:r>
          </a:p>
          <a:p>
            <a:pPr algn="just"/>
            <a:r>
              <a:rPr lang="es-MX" dirty="0">
                <a:latin typeface="Arial" panose="020B0604020202020204" pitchFamily="34" charset="0"/>
                <a:cs typeface="Arial" panose="020B0604020202020204" pitchFamily="34" charset="0"/>
              </a:rPr>
              <a:t>Es considerado la evolución de Flash CC. </a:t>
            </a:r>
            <a:r>
              <a:rPr lang="es-MX" dirty="0" err="1">
                <a:latin typeface="Arial" panose="020B0604020202020204" pitchFamily="34" charset="0"/>
                <a:cs typeface="Arial" panose="020B0604020202020204" pitchFamily="34" charset="0"/>
              </a:rPr>
              <a:t>Animate</a:t>
            </a:r>
            <a:r>
              <a:rPr lang="es-MX" dirty="0">
                <a:latin typeface="Arial" panose="020B0604020202020204" pitchFamily="34" charset="0"/>
                <a:cs typeface="Arial" panose="020B0604020202020204" pitchFamily="34" charset="0"/>
              </a:rPr>
              <a:t> CC permite crear animaciones 2D, las animaciones se pueden publicar en diferentes plataformas, como flash/adobe AIR, HTML 5 </a:t>
            </a:r>
            <a:r>
              <a:rPr lang="es-MX" dirty="0" err="1">
                <a:latin typeface="Arial" panose="020B0604020202020204" pitchFamily="34" charset="0"/>
                <a:cs typeface="Arial" panose="020B0604020202020204" pitchFamily="34" charset="0"/>
              </a:rPr>
              <a:t>Canvas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WebGL</a:t>
            </a:r>
            <a:r>
              <a:rPr lang="es-MX" dirty="0">
                <a:latin typeface="Arial" panose="020B0604020202020204" pitchFamily="34" charset="0"/>
                <a:cs typeface="Arial" panose="020B0604020202020204" pitchFamily="34" charset="0"/>
              </a:rPr>
              <a:t>, o llegar a usuarios de televisión, o cualquier ordenador de escritorio o dispositivo móvil.</a:t>
            </a:r>
          </a:p>
        </p:txBody>
      </p:sp>
      <p:pic>
        <p:nvPicPr>
          <p:cNvPr id="5" name="Imagen 4"/>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tretch>
            <a:fillRect/>
          </a:stretch>
        </p:blipFill>
        <p:spPr>
          <a:xfrm>
            <a:off x="5373704" y="1844279"/>
            <a:ext cx="950094" cy="1106219"/>
          </a:xfrm>
          <a:prstGeom prst="rect">
            <a:avLst/>
          </a:prstGeom>
          <a:ln>
            <a:noFill/>
          </a:ln>
          <a:effectLst>
            <a:softEdge rad="112500"/>
          </a:effectLst>
        </p:spPr>
      </p:pic>
      <p:pic>
        <p:nvPicPr>
          <p:cNvPr id="7" name="Imagen 6"/>
          <p:cNvPicPr>
            <a:picLocks noChangeAspect="1"/>
          </p:cNvPicPr>
          <p:nvPr/>
        </p:nvPicPr>
        <p:blipFill>
          <a:blip r:embed="rId4">
            <a:duotone>
              <a:schemeClr val="accent2">
                <a:shade val="45000"/>
                <a:satMod val="135000"/>
              </a:schemeClr>
              <a:prstClr val="white"/>
            </a:duotone>
          </a:blip>
          <a:stretch>
            <a:fillRect/>
          </a:stretch>
        </p:blipFill>
        <p:spPr>
          <a:xfrm>
            <a:off x="6397492" y="2434179"/>
            <a:ext cx="1148714" cy="1037548"/>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328365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62226" y="955168"/>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372683"/>
            <a:ext cx="10982960" cy="2308324"/>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3D Studio Max</a:t>
            </a:r>
          </a:p>
          <a:p>
            <a:pPr algn="just"/>
            <a:endParaRPr lang="es-MX" dirty="0">
              <a:latin typeface="Arial" panose="020B0604020202020204" pitchFamily="34" charset="0"/>
              <a:cs typeface="Arial" panose="020B0604020202020204" pitchFamily="34" charset="0"/>
            </a:endParaRPr>
          </a:p>
          <a:p>
            <a:pPr algn="just"/>
            <a:r>
              <a:rPr lang="es-MX" dirty="0">
                <a:latin typeface="Arial" panose="020B0604020202020204" pitchFamily="34" charset="0"/>
                <a:cs typeface="Arial" panose="020B0604020202020204" pitchFamily="34" charset="0"/>
              </a:rPr>
              <a:t>Es una aplicación para modelar, animar y </a:t>
            </a:r>
            <a:r>
              <a:rPr lang="es-MX" dirty="0" err="1">
                <a:latin typeface="Arial" panose="020B0604020202020204" pitchFamily="34" charset="0"/>
                <a:cs typeface="Arial" panose="020B0604020202020204" pitchFamily="34" charset="0"/>
              </a:rPr>
              <a:t>renderizar</a:t>
            </a:r>
            <a:r>
              <a:rPr lang="es-MX" dirty="0">
                <a:latin typeface="Arial" panose="020B0604020202020204" pitchFamily="34" charset="0"/>
                <a:cs typeface="Arial" panose="020B0604020202020204" pitchFamily="34" charset="0"/>
              </a:rPr>
              <a:t> objetos tridimensionales. La interfaz gráfica y las herramientas con las que cuenta lo convierte en uno de los programas más utilizados en el mundo profesional del desarrollo de juegos, de igual forma permite crear contenidos para la televisión y el cine.</a:t>
            </a:r>
          </a:p>
          <a:p>
            <a:pPr algn="just"/>
            <a:r>
              <a:rPr lang="es-MX" dirty="0">
                <a:latin typeface="Arial" panose="020B0604020202020204" pitchFamily="34" charset="0"/>
                <a:cs typeface="Arial" panose="020B0604020202020204" pitchFamily="34" charset="0"/>
              </a:rPr>
              <a:t>En 3D Studio Max se pueden modelar objetos 2D y 3D, animar personajes en 3D, </a:t>
            </a:r>
            <a:r>
              <a:rPr lang="es-MX" dirty="0" err="1">
                <a:latin typeface="Arial" panose="020B0604020202020204" pitchFamily="34" charset="0"/>
                <a:cs typeface="Arial" panose="020B0604020202020204" pitchFamily="34" charset="0"/>
              </a:rPr>
              <a:t>renderizar</a:t>
            </a:r>
            <a:r>
              <a:rPr lang="es-MX" dirty="0">
                <a:latin typeface="Arial" panose="020B0604020202020204" pitchFamily="34" charset="0"/>
                <a:cs typeface="Arial" panose="020B0604020202020204" pitchFamily="34" charset="0"/>
              </a:rPr>
              <a:t> rápidamente.</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duotone>
              <a:schemeClr val="accent1">
                <a:shade val="45000"/>
                <a:satMod val="135000"/>
              </a:schemeClr>
              <a:prstClr val="white"/>
            </a:duotone>
          </a:blip>
          <a:stretch>
            <a:fillRect/>
          </a:stretch>
        </p:blipFill>
        <p:spPr>
          <a:xfrm>
            <a:off x="6856640" y="1918880"/>
            <a:ext cx="3638550" cy="10287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670181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04240" y="755209"/>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372683"/>
            <a:ext cx="10982960" cy="3139321"/>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Maya</a:t>
            </a:r>
          </a:p>
          <a:p>
            <a:pPr algn="just"/>
            <a:r>
              <a:rPr lang="es-MX" dirty="0">
                <a:latin typeface="Arial" panose="020B0604020202020204" pitchFamily="34" charset="0"/>
                <a:cs typeface="Arial" panose="020B0604020202020204" pitchFamily="34" charset="0"/>
              </a:rPr>
              <a:t>Es una completa aplicación para modelar, animar y </a:t>
            </a:r>
            <a:r>
              <a:rPr lang="es-MX" dirty="0" err="1">
                <a:latin typeface="Arial" panose="020B0604020202020204" pitchFamily="34" charset="0"/>
                <a:cs typeface="Arial" panose="020B0604020202020204" pitchFamily="34" charset="0"/>
              </a:rPr>
              <a:t>renderizar</a:t>
            </a:r>
            <a:r>
              <a:rPr lang="es-MX" dirty="0">
                <a:latin typeface="Arial" panose="020B0604020202020204" pitchFamily="34" charset="0"/>
                <a:cs typeface="Arial" panose="020B0604020202020204" pitchFamily="34" charset="0"/>
              </a:rPr>
              <a:t> objetos tridimensionales, parecido a 3D Studio Max, y de la misma compañía. La interfaz gráfica y las herramientas avanzadas con las que cuenta convierte a Maya en un software de los más utilizados en todo el mundo profesional para el desarrollo de juegos, la creación de contenidos para la televisión y el cine.</a:t>
            </a:r>
          </a:p>
          <a:p>
            <a:pPr algn="just"/>
            <a:r>
              <a:rPr lang="es-MX" dirty="0">
                <a:latin typeface="Arial" panose="020B0604020202020204" pitchFamily="34" charset="0"/>
                <a:cs typeface="Arial" panose="020B0604020202020204" pitchFamily="34" charset="0"/>
              </a:rPr>
              <a:t>Maya permite la creación de objetos simples en 2D y 3D y manipularlos hasta convertirlos en objetos más concretos: casas, personas, coches, entre otros objetos.</a:t>
            </a:r>
          </a:p>
          <a:p>
            <a:pPr algn="just"/>
            <a:r>
              <a:rPr lang="es-MX" dirty="0">
                <a:latin typeface="Arial" panose="020B0604020202020204" pitchFamily="34" charset="0"/>
                <a:cs typeface="Arial" panose="020B0604020202020204" pitchFamily="34" charset="0"/>
              </a:rPr>
              <a:t>Cuenta con una aplicación de suavizados, extrusiones, biselados y otras funciones que ayuda a dar resultados más realistas a los objetos creados en la aplicación.</a:t>
            </a:r>
          </a:p>
          <a:p>
            <a:pPr algn="just"/>
            <a:r>
              <a:rPr lang="es-MX" dirty="0">
                <a:latin typeface="Arial" panose="020B0604020202020204" pitchFamily="34" charset="0"/>
                <a:cs typeface="Arial" panose="020B0604020202020204" pitchFamily="34" charset="0"/>
              </a:rPr>
              <a:t>Se pueden aplicar materiales para proporcionar más realismo a las escenas, de igual forma se pueden utilizar iluminación y cámaras.</a:t>
            </a:r>
          </a:p>
        </p:txBody>
      </p:sp>
      <p:pic>
        <p:nvPicPr>
          <p:cNvPr id="4" name="Imagen 3"/>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7187946" y="1277183"/>
            <a:ext cx="2095500" cy="2095500"/>
          </a:xfrm>
          <a:prstGeom prst="rect">
            <a:avLst/>
          </a:prstGeom>
          <a:ln>
            <a:noFill/>
          </a:ln>
          <a:effectLst>
            <a:softEdge rad="112500"/>
          </a:effec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01359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62226" y="817787"/>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372683"/>
            <a:ext cx="10982960" cy="2031325"/>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Cinema 4D</a:t>
            </a:r>
          </a:p>
          <a:p>
            <a:pPr algn="just"/>
            <a:r>
              <a:rPr lang="es-MX" dirty="0"/>
              <a:t>Es un programa intuitivo y potente, una aplicación para crear gráficos y animaciones de forma instantánea. El término 3D engloba las tres dimensiones espaciales utilizadas para crear y manipular objetos. La cuarta dimensión se refiere al tiempo y a cómo los objetos y componentes cambian en un período determinado.</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duotone>
              <a:prstClr val="black"/>
              <a:schemeClr val="accent2">
                <a:tint val="45000"/>
                <a:satMod val="400000"/>
              </a:schemeClr>
            </a:duotone>
          </a:blip>
          <a:stretch>
            <a:fillRect/>
          </a:stretch>
        </p:blipFill>
        <p:spPr>
          <a:xfrm>
            <a:off x="7465695" y="1407604"/>
            <a:ext cx="1952625" cy="149168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018242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62226" y="932940"/>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herramientas tenemos para la creación de animación digital 2D y 3D?</a:t>
            </a:r>
          </a:p>
        </p:txBody>
      </p:sp>
      <p:sp>
        <p:nvSpPr>
          <p:cNvPr id="3" name="CuadroTexto 2"/>
          <p:cNvSpPr txBox="1"/>
          <p:nvPr/>
        </p:nvSpPr>
        <p:spPr>
          <a:xfrm>
            <a:off x="335280" y="3372683"/>
            <a:ext cx="10982960" cy="2031325"/>
          </a:xfrm>
          <a:prstGeom prst="rect">
            <a:avLst/>
          </a:prstGeom>
          <a:noFill/>
        </p:spPr>
        <p:txBody>
          <a:bodyPr wrap="square" rtlCol="0">
            <a:spAutoFit/>
          </a:bodyPr>
          <a:lstStyle/>
          <a:p>
            <a:pPr marL="285750" indent="-285750" algn="just">
              <a:buFont typeface="Arial" panose="020B0604020202020204" pitchFamily="34" charset="0"/>
              <a:buChar char="•"/>
            </a:pPr>
            <a:r>
              <a:rPr lang="es-MX" b="1" dirty="0" err="1">
                <a:latin typeface="Arial" panose="020B0604020202020204" pitchFamily="34" charset="0"/>
                <a:cs typeface="Arial" panose="020B0604020202020204" pitchFamily="34" charset="0"/>
              </a:rPr>
              <a:t>Motion</a:t>
            </a:r>
            <a:r>
              <a:rPr lang="es-MX" b="1" dirty="0">
                <a:latin typeface="Arial" panose="020B0604020202020204" pitchFamily="34" charset="0"/>
                <a:cs typeface="Arial" panose="020B0604020202020204" pitchFamily="34" charset="0"/>
              </a:rPr>
              <a:t> de Apple </a:t>
            </a:r>
          </a:p>
          <a:p>
            <a:pPr algn="just"/>
            <a:r>
              <a:rPr lang="es-MX" dirty="0">
                <a:latin typeface="Arial" panose="020B0604020202020204" pitchFamily="34" charset="0"/>
                <a:cs typeface="Arial" panose="020B0604020202020204" pitchFamily="34" charset="0"/>
              </a:rPr>
              <a:t>Considerado software de animación y composición, el cual te permite crear tus propias animaciones deslumbrantes en espacio 2D o 3D. </a:t>
            </a:r>
            <a:r>
              <a:rPr lang="es-MX" dirty="0" err="1">
                <a:latin typeface="Arial" panose="020B0604020202020204" pitchFamily="34" charset="0"/>
                <a:cs typeface="Arial" panose="020B0604020202020204" pitchFamily="34" charset="0"/>
              </a:rPr>
              <a:t>Motion</a:t>
            </a:r>
            <a:r>
              <a:rPr lang="es-MX" dirty="0">
                <a:latin typeface="Arial" panose="020B0604020202020204" pitchFamily="34" charset="0"/>
                <a:cs typeface="Arial" panose="020B0604020202020204" pitchFamily="34" charset="0"/>
              </a:rPr>
              <a:t> te permite visualizar los cambios realizados en tiempo real, sin necesidad de componer o exportar tu trabajo para ver los cambios..</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86850" y="1803498"/>
            <a:ext cx="1345086" cy="11113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276323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3044" y="462821"/>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es la animación digital?</a:t>
            </a:r>
          </a:p>
        </p:txBody>
      </p:sp>
      <p:sp>
        <p:nvSpPr>
          <p:cNvPr id="3" name="CuadroTexto 2"/>
          <p:cNvSpPr txBox="1"/>
          <p:nvPr/>
        </p:nvSpPr>
        <p:spPr>
          <a:xfrm>
            <a:off x="123767" y="4045856"/>
            <a:ext cx="8964815" cy="2585323"/>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La animación 3D es la una técnica que actualmente se encuentra en auge, en esta técnica se generan gráficos mediante un proceso de cálculos matemáticos sobre entidades geométricas tridimensionales producidas en el ordenador, y la idea de esto es conseguir una proyección </a:t>
            </a:r>
            <a:r>
              <a:rPr lang="es-MX" dirty="0" err="1">
                <a:latin typeface="Arial" panose="020B0604020202020204" pitchFamily="34" charset="0"/>
                <a:cs typeface="Arial" panose="020B0604020202020204" pitchFamily="34" charset="0"/>
              </a:rPr>
              <a:t>visual.La</a:t>
            </a:r>
            <a:r>
              <a:rPr lang="es-MX" dirty="0">
                <a:latin typeface="Arial" panose="020B0604020202020204" pitchFamily="34" charset="0"/>
                <a:cs typeface="Arial" panose="020B0604020202020204" pitchFamily="34" charset="0"/>
              </a:rPr>
              <a:t> animación final se construye a través de diversos programas de diseño, modelado y </a:t>
            </a:r>
            <a:r>
              <a:rPr lang="es-MX" dirty="0" err="1">
                <a:latin typeface="Arial" panose="020B0604020202020204" pitchFamily="34" charset="0"/>
                <a:cs typeface="Arial" panose="020B0604020202020204" pitchFamily="34" charset="0"/>
              </a:rPr>
              <a:t>renderizado</a:t>
            </a:r>
            <a:r>
              <a:rPr lang="es-MX" dirty="0">
                <a:latin typeface="Arial" panose="020B0604020202020204" pitchFamily="34" charset="0"/>
                <a:cs typeface="Arial" panose="020B0604020202020204" pitchFamily="34" charset="0"/>
              </a:rPr>
              <a:t>.</a:t>
            </a:r>
          </a:p>
          <a:p>
            <a:pPr algn="just"/>
            <a:r>
              <a:rPr lang="es-MX" dirty="0">
                <a:latin typeface="Arial" panose="020B0604020202020204" pitchFamily="34" charset="0"/>
                <a:cs typeface="Arial" panose="020B0604020202020204" pitchFamily="34" charset="0"/>
              </a:rPr>
              <a:t>En el proceso de diseño se crean los personajes, objetos y formas que intervendrán en la escena. El modelado permite dar forma a los personajes y objetos desde múltiples perspectivas. En la etapa de </a:t>
            </a:r>
            <a:r>
              <a:rPr lang="es-MX" dirty="0" err="1">
                <a:latin typeface="Arial" panose="020B0604020202020204" pitchFamily="34" charset="0"/>
                <a:cs typeface="Arial" panose="020B0604020202020204" pitchFamily="34" charset="0"/>
              </a:rPr>
              <a:t>renderizado</a:t>
            </a:r>
            <a:r>
              <a:rPr lang="es-MX" dirty="0">
                <a:latin typeface="Arial" panose="020B0604020202020204" pitchFamily="34" charset="0"/>
                <a:cs typeface="Arial" panose="020B0604020202020204" pitchFamily="34" charset="0"/>
              </a:rPr>
              <a:t> se construye finalmente la escena a partir de los elementos creados.</a:t>
            </a:r>
          </a:p>
        </p:txBody>
      </p:sp>
      <p:sp>
        <p:nvSpPr>
          <p:cNvPr id="4" name="CuadroTexto 3"/>
          <p:cNvSpPr txBox="1"/>
          <p:nvPr/>
        </p:nvSpPr>
        <p:spPr>
          <a:xfrm>
            <a:off x="659014" y="1235337"/>
            <a:ext cx="10660611" cy="1754326"/>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animación digital consiste en crear imágenes en movimiento mediante ordenadores.</a:t>
            </a:r>
          </a:p>
          <a:p>
            <a:r>
              <a:rPr lang="es-MX" dirty="0">
                <a:latin typeface="Arial" panose="020B0604020202020204" pitchFamily="34" charset="0"/>
                <a:cs typeface="Arial" panose="020B0604020202020204" pitchFamily="34" charset="0"/>
              </a:rPr>
              <a:t>Se clasifican en 2D y 3D.</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animación 2D en esta se manejan elementos bidimensionales, como imágenes y fotografías, bajo el principio de acetatos , tipo animación tradicional.</a:t>
            </a:r>
          </a:p>
          <a:p>
            <a:endParaRPr lang="es-MX"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duotone>
              <a:schemeClr val="accent2">
                <a:shade val="45000"/>
                <a:satMod val="135000"/>
              </a:schemeClr>
              <a:prstClr val="white"/>
            </a:duotone>
          </a:blip>
          <a:stretch>
            <a:fillRect/>
          </a:stretch>
        </p:blipFill>
        <p:spPr>
          <a:xfrm>
            <a:off x="659014" y="2715544"/>
            <a:ext cx="4788045" cy="1330312"/>
          </a:xfrm>
          <a:prstGeom prst="rect">
            <a:avLst/>
          </a:prstGeom>
        </p:spPr>
      </p:pic>
      <p:pic>
        <p:nvPicPr>
          <p:cNvPr id="6" name="Imagen 5"/>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74910" y="4304639"/>
            <a:ext cx="2222789" cy="1481859"/>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250297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399265" y="744463"/>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¿Qué mas…?</a:t>
            </a:r>
          </a:p>
        </p:txBody>
      </p:sp>
      <p:sp>
        <p:nvSpPr>
          <p:cNvPr id="3" name="CuadroTexto 2"/>
          <p:cNvSpPr txBox="1"/>
          <p:nvPr/>
        </p:nvSpPr>
        <p:spPr>
          <a:xfrm>
            <a:off x="497840" y="1415867"/>
            <a:ext cx="10982960" cy="1815882"/>
          </a:xfrm>
          <a:prstGeom prst="rect">
            <a:avLst/>
          </a:prstGeom>
          <a:noFill/>
        </p:spPr>
        <p:txBody>
          <a:bodyPr wrap="square" rtlCol="0">
            <a:spAutoFit/>
          </a:bodyPr>
          <a:lstStyle/>
          <a:p>
            <a:pPr marL="285750" indent="-285750" algn="just">
              <a:buFont typeface="Arial" panose="020B0604020202020204" pitchFamily="34" charset="0"/>
              <a:buChar char="•"/>
            </a:pPr>
            <a:r>
              <a:rPr lang="es-MX" sz="2800" b="1" dirty="0" err="1">
                <a:latin typeface="Arial" panose="020B0604020202020204" pitchFamily="34" charset="0"/>
                <a:cs typeface="Arial" panose="020B0604020202020204" pitchFamily="34" charset="0"/>
              </a:rPr>
              <a:t>Cheetah</a:t>
            </a:r>
            <a:r>
              <a:rPr lang="es-MX" sz="2800" b="1" dirty="0">
                <a:latin typeface="Arial" panose="020B0604020202020204" pitchFamily="34" charset="0"/>
                <a:cs typeface="Arial" panose="020B0604020202020204" pitchFamily="34" charset="0"/>
              </a:rPr>
              <a:t> 3D, </a:t>
            </a:r>
            <a:r>
              <a:rPr lang="es-MX" sz="2800" b="1" dirty="0" err="1">
                <a:latin typeface="Arial" panose="020B0604020202020204" pitchFamily="34" charset="0"/>
                <a:cs typeface="Arial" panose="020B0604020202020204" pitchFamily="34" charset="0"/>
              </a:rPr>
              <a:t>Rhinoceros</a:t>
            </a:r>
            <a:r>
              <a:rPr lang="es-MX" sz="2800" b="1" dirty="0">
                <a:latin typeface="Arial" panose="020B0604020202020204" pitchFamily="34" charset="0"/>
                <a:cs typeface="Arial" panose="020B0604020202020204" pitchFamily="34" charset="0"/>
              </a:rPr>
              <a:t>, etc….</a:t>
            </a:r>
          </a:p>
          <a:p>
            <a:pPr algn="just"/>
            <a:endParaRPr lang="es-MX" sz="2800" dirty="0">
              <a:latin typeface="Arial" panose="020B0604020202020204" pitchFamily="34" charset="0"/>
              <a:cs typeface="Arial" panose="020B0604020202020204" pitchFamily="34" charset="0"/>
            </a:endParaRPr>
          </a:p>
          <a:p>
            <a:pPr algn="just"/>
            <a:endParaRPr lang="es-MX" sz="2800" dirty="0">
              <a:latin typeface="Arial" panose="020B0604020202020204" pitchFamily="34" charset="0"/>
              <a:cs typeface="Arial" panose="020B0604020202020204" pitchFamily="34" charset="0"/>
            </a:endParaRPr>
          </a:p>
          <a:p>
            <a:pPr algn="just"/>
            <a:endParaRPr lang="es-MX" sz="28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710670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307298" y="702469"/>
            <a:ext cx="10982960" cy="6155531"/>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REFERENCIAS</a:t>
            </a:r>
          </a:p>
          <a:p>
            <a:pPr algn="just"/>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Bibliografía recomendada</a:t>
            </a:r>
          </a:p>
          <a:p>
            <a:pPr algn="just"/>
            <a:r>
              <a:rPr lang="es-MX" sz="1600" b="1" dirty="0">
                <a:latin typeface="Arial" panose="020B0604020202020204" pitchFamily="34" charset="0"/>
                <a:cs typeface="Arial" panose="020B0604020202020204" pitchFamily="34" charset="0"/>
              </a:rPr>
              <a:t>Wells, Paul (2007). Fundamentos de la animación. Ediciones </a:t>
            </a:r>
            <a:r>
              <a:rPr lang="es-MX" sz="1600" b="1" dirty="0" err="1">
                <a:latin typeface="Arial" panose="020B0604020202020204" pitchFamily="34" charset="0"/>
                <a:cs typeface="Arial" panose="020B0604020202020204" pitchFamily="34" charset="0"/>
              </a:rPr>
              <a:t>Parramón</a:t>
            </a:r>
            <a:r>
              <a:rPr lang="es-MX" sz="1600" b="1" dirty="0">
                <a:latin typeface="Arial" panose="020B0604020202020204" pitchFamily="34" charset="0"/>
                <a:cs typeface="Arial" panose="020B0604020202020204" pitchFamily="34" charset="0"/>
              </a:rPr>
              <a:t>. Barcelona.</a:t>
            </a:r>
            <a:endParaRPr lang="es-MX"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Libros técnicos.</a:t>
            </a:r>
          </a:p>
          <a:p>
            <a:pPr marL="285750" lvl="0" indent="-285750">
              <a:buFont typeface="Arial" panose="020B0604020202020204" pitchFamily="34" charset="0"/>
              <a:buChar char="•"/>
            </a:pPr>
            <a:r>
              <a:rPr lang="es-ES" sz="1600" b="1" dirty="0">
                <a:latin typeface="Arial" panose="020B0604020202020204" pitchFamily="34" charset="0"/>
                <a:cs typeface="Arial" panose="020B0604020202020204" pitchFamily="34" charset="0"/>
              </a:rPr>
              <a:t>Animación de personajes con </a:t>
            </a:r>
            <a:r>
              <a:rPr lang="es-ES" sz="1600" b="1" dirty="0" err="1">
                <a:latin typeface="Arial" panose="020B0604020202020204" pitchFamily="34" charset="0"/>
                <a:cs typeface="Arial" panose="020B0604020202020204" pitchFamily="34" charset="0"/>
              </a:rPr>
              <a:t>Blender</a:t>
            </a:r>
            <a:endParaRPr lang="es-MX" sz="1600" dirty="0">
              <a:latin typeface="Arial" panose="020B0604020202020204" pitchFamily="34" charset="0"/>
              <a:cs typeface="Arial" panose="020B0604020202020204" pitchFamily="34" charset="0"/>
            </a:endParaRPr>
          </a:p>
          <a:p>
            <a:r>
              <a:rPr lang="es-ES" sz="1600" b="1" dirty="0">
                <a:latin typeface="Arial" panose="020B0604020202020204" pitchFamily="34" charset="0"/>
                <a:cs typeface="Arial" panose="020B0604020202020204" pitchFamily="34" charset="0"/>
              </a:rPr>
              <a:t>Tony </a:t>
            </a:r>
            <a:r>
              <a:rPr lang="es-ES" sz="1600" b="1" dirty="0" err="1">
                <a:latin typeface="Arial" panose="020B0604020202020204" pitchFamily="34" charset="0"/>
                <a:cs typeface="Arial" panose="020B0604020202020204" pitchFamily="34" charset="0"/>
              </a:rPr>
              <a:t>Muller</a:t>
            </a:r>
            <a:endParaRPr lang="es-MX" sz="1600" dirty="0">
              <a:latin typeface="Arial" panose="020B0604020202020204" pitchFamily="34" charset="0"/>
              <a:cs typeface="Arial" panose="020B0604020202020204" pitchFamily="34" charset="0"/>
            </a:endParaRPr>
          </a:p>
          <a:p>
            <a:r>
              <a:rPr lang="es-ES" sz="1600" b="1" dirty="0">
                <a:latin typeface="Arial" panose="020B0604020202020204" pitchFamily="34" charset="0"/>
                <a:cs typeface="Arial" panose="020B0604020202020204" pitchFamily="34" charset="0"/>
              </a:rPr>
              <a:t>Anaya 2007</a:t>
            </a:r>
            <a:endParaRPr lang="es-MX" sz="1600"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s-ES" sz="1600" b="1" dirty="0" err="1">
                <a:latin typeface="Arial" panose="020B0604020202020204" pitchFamily="34" charset="0"/>
                <a:cs typeface="Arial" panose="020B0604020202020204" pitchFamily="34" charset="0"/>
              </a:rPr>
              <a:t>Blender</a:t>
            </a:r>
            <a:endParaRPr lang="es-MX" sz="1600" dirty="0">
              <a:latin typeface="Arial" panose="020B0604020202020204" pitchFamily="34" charset="0"/>
              <a:cs typeface="Arial" panose="020B0604020202020204" pitchFamily="34" charset="0"/>
            </a:endParaRPr>
          </a:p>
          <a:p>
            <a:r>
              <a:rPr lang="es-ES" sz="1600" b="1" dirty="0" err="1">
                <a:latin typeface="Arial" panose="020B0604020202020204" pitchFamily="34" charset="0"/>
                <a:cs typeface="Arial" panose="020B0604020202020204" pitchFamily="34" charset="0"/>
              </a:rPr>
              <a:t>Roland</a:t>
            </a:r>
            <a:r>
              <a:rPr lang="es-ES" sz="1600" b="1" dirty="0">
                <a:latin typeface="Arial" panose="020B0604020202020204" pitchFamily="34" charset="0"/>
                <a:cs typeface="Arial" panose="020B0604020202020204" pitchFamily="34" charset="0"/>
              </a:rPr>
              <a:t> </a:t>
            </a:r>
            <a:r>
              <a:rPr lang="es-ES" sz="1600" b="1" dirty="0" err="1">
                <a:latin typeface="Arial" panose="020B0604020202020204" pitchFamily="34" charset="0"/>
                <a:cs typeface="Arial" panose="020B0604020202020204" pitchFamily="34" charset="0"/>
              </a:rPr>
              <a:t>Hess</a:t>
            </a:r>
            <a:endParaRPr lang="es-MX" sz="1600" dirty="0">
              <a:latin typeface="Arial" panose="020B0604020202020204" pitchFamily="34" charset="0"/>
              <a:cs typeface="Arial" panose="020B0604020202020204" pitchFamily="34" charset="0"/>
            </a:endParaRPr>
          </a:p>
          <a:p>
            <a:r>
              <a:rPr lang="es-ES" sz="1600" b="1" dirty="0">
                <a:latin typeface="Arial" panose="020B0604020202020204" pitchFamily="34" charset="0"/>
                <a:cs typeface="Arial" panose="020B0604020202020204" pitchFamily="34" charset="0"/>
              </a:rPr>
              <a:t>Anaya 2011</a:t>
            </a:r>
            <a:endParaRPr lang="es-MX" sz="16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Aprender 3DS Max 2010 con 100 ejercicios prácticos</a:t>
            </a:r>
          </a:p>
          <a:p>
            <a:pPr algn="just"/>
            <a:r>
              <a:rPr lang="es-MX" sz="1600" b="1" dirty="0" err="1">
                <a:latin typeface="Arial" panose="020B0604020202020204" pitchFamily="34" charset="0"/>
                <a:cs typeface="Arial" panose="020B0604020202020204" pitchFamily="34" charset="0"/>
              </a:rPr>
              <a:t>MEDIAactive</a:t>
            </a:r>
            <a:endParaRPr lang="es-MX" sz="1600" b="1" dirty="0">
              <a:latin typeface="Arial" panose="020B0604020202020204" pitchFamily="34" charset="0"/>
              <a:cs typeface="Arial" panose="020B0604020202020204" pitchFamily="34" charset="0"/>
            </a:endParaRPr>
          </a:p>
          <a:p>
            <a:pPr algn="just"/>
            <a:r>
              <a:rPr lang="es-MX" sz="1600" b="1" dirty="0" err="1">
                <a:latin typeface="Arial" panose="020B0604020202020204" pitchFamily="34" charset="0"/>
                <a:cs typeface="Arial" panose="020B0604020202020204" pitchFamily="34" charset="0"/>
              </a:rPr>
              <a:t>Alfaomega</a:t>
            </a:r>
            <a:r>
              <a:rPr lang="es-MX" sz="1600" b="1" dirty="0">
                <a:latin typeface="Arial" panose="020B0604020202020204" pitchFamily="34" charset="0"/>
                <a:cs typeface="Arial" panose="020B0604020202020204" pitchFamily="34" charset="0"/>
              </a:rPr>
              <a:t> -</a:t>
            </a:r>
            <a:r>
              <a:rPr lang="es-MX" sz="1600" b="1" dirty="0" err="1">
                <a:latin typeface="Arial" panose="020B0604020202020204" pitchFamily="34" charset="0"/>
                <a:cs typeface="Arial" panose="020B0604020202020204" pitchFamily="34" charset="0"/>
              </a:rPr>
              <a:t>Marconbo</a:t>
            </a:r>
            <a:endParaRPr lang="es-MX" sz="16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Aprender maya 2012 con 100 ejercicios prácticos </a:t>
            </a:r>
          </a:p>
          <a:p>
            <a:pPr algn="just"/>
            <a:r>
              <a:rPr lang="es-MX" sz="1600" b="1" dirty="0" err="1">
                <a:latin typeface="Arial" panose="020B0604020202020204" pitchFamily="34" charset="0"/>
                <a:cs typeface="Arial" panose="020B0604020202020204" pitchFamily="34" charset="0"/>
              </a:rPr>
              <a:t>MEDIAactive</a:t>
            </a:r>
            <a:endParaRPr lang="es-MX" sz="1600" b="1" dirty="0">
              <a:latin typeface="Arial" panose="020B0604020202020204" pitchFamily="34" charset="0"/>
              <a:cs typeface="Arial" panose="020B0604020202020204" pitchFamily="34" charset="0"/>
            </a:endParaRPr>
          </a:p>
          <a:p>
            <a:pPr algn="just"/>
            <a:r>
              <a:rPr lang="es-MX" sz="1600" b="1" dirty="0" err="1">
                <a:latin typeface="Arial" panose="020B0604020202020204" pitchFamily="34" charset="0"/>
                <a:cs typeface="Arial" panose="020B0604020202020204" pitchFamily="34" charset="0"/>
              </a:rPr>
              <a:t>Alfaometa</a:t>
            </a:r>
            <a:r>
              <a:rPr lang="es-MX" sz="1600" b="1" dirty="0">
                <a:latin typeface="Arial" panose="020B0604020202020204" pitchFamily="34" charset="0"/>
                <a:cs typeface="Arial" panose="020B0604020202020204" pitchFamily="34" charset="0"/>
              </a:rPr>
              <a:t> - </a:t>
            </a:r>
            <a:r>
              <a:rPr lang="es-MX" sz="1600" b="1" dirty="0" err="1">
                <a:latin typeface="Arial" panose="020B0604020202020204" pitchFamily="34" charset="0"/>
                <a:cs typeface="Arial" panose="020B0604020202020204" pitchFamily="34" charset="0"/>
              </a:rPr>
              <a:t>Marcombo</a:t>
            </a:r>
            <a:r>
              <a:rPr lang="es-MX" sz="1600" b="1"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s-MX" sz="1600" b="1" dirty="0">
                <a:latin typeface="Arial" panose="020B0604020202020204" pitchFamily="34" charset="0"/>
                <a:cs typeface="Arial" panose="020B0604020202020204" pitchFamily="34" charset="0"/>
              </a:rPr>
              <a:t>Cinema 4D R12</a:t>
            </a:r>
          </a:p>
          <a:p>
            <a:pPr algn="just"/>
            <a:r>
              <a:rPr lang="es-MX" sz="1600" b="1" dirty="0">
                <a:latin typeface="Arial" panose="020B0604020202020204" pitchFamily="34" charset="0"/>
                <a:cs typeface="Arial" panose="020B0604020202020204" pitchFamily="34" charset="0"/>
              </a:rPr>
              <a:t>Diseño y creatividad </a:t>
            </a:r>
          </a:p>
          <a:p>
            <a:pPr algn="just"/>
            <a:r>
              <a:rPr lang="es-MX" sz="1600" b="1" dirty="0">
                <a:latin typeface="Arial" panose="020B0604020202020204" pitchFamily="34" charset="0"/>
                <a:cs typeface="Arial" panose="020B0604020202020204" pitchFamily="34" charset="0"/>
              </a:rPr>
              <a:t>Medios digitales y creatividad.</a:t>
            </a:r>
          </a:p>
          <a:p>
            <a:pPr algn="just"/>
            <a:r>
              <a:rPr lang="es-MX" sz="1600" b="1" dirty="0">
                <a:latin typeface="Arial" panose="020B0604020202020204" pitchFamily="34" charset="0"/>
                <a:cs typeface="Arial" panose="020B0604020202020204" pitchFamily="34" charset="0"/>
              </a:rPr>
              <a:t>Autores: Kent </a:t>
            </a:r>
            <a:r>
              <a:rPr lang="es-MX" sz="1600" b="1" dirty="0" err="1">
                <a:latin typeface="Arial" panose="020B0604020202020204" pitchFamily="34" charset="0"/>
                <a:cs typeface="Arial" panose="020B0604020202020204" pitchFamily="34" charset="0"/>
              </a:rPr>
              <a:t>McQuilkin</a:t>
            </a:r>
            <a:r>
              <a:rPr lang="es-MX" sz="1600" b="1" dirty="0">
                <a:latin typeface="Arial" panose="020B0604020202020204" pitchFamily="34" charset="0"/>
                <a:cs typeface="Arial" panose="020B0604020202020204" pitchFamily="34" charset="0"/>
              </a:rPr>
              <a:t>, </a:t>
            </a:r>
            <a:r>
              <a:rPr lang="es-MX" sz="1600" b="1" dirty="0" err="1">
                <a:latin typeface="Arial" panose="020B0604020202020204" pitchFamily="34" charset="0"/>
                <a:cs typeface="Arial" panose="020B0604020202020204" pitchFamily="34" charset="0"/>
              </a:rPr>
              <a:t>Anne</a:t>
            </a:r>
            <a:r>
              <a:rPr lang="es-MX" sz="1600" b="1" dirty="0">
                <a:latin typeface="Arial" panose="020B0604020202020204" pitchFamily="34" charset="0"/>
                <a:cs typeface="Arial" panose="020B0604020202020204" pitchFamily="34" charset="0"/>
              </a:rPr>
              <a:t> </a:t>
            </a:r>
            <a:r>
              <a:rPr lang="es-MX" sz="1600" b="1" dirty="0" err="1">
                <a:latin typeface="Arial" panose="020B0604020202020204" pitchFamily="34" charset="0"/>
                <a:cs typeface="Arial" panose="020B0604020202020204" pitchFamily="34" charset="0"/>
              </a:rPr>
              <a:t>Powers</a:t>
            </a:r>
            <a:endParaRPr lang="es-MX" sz="1600" b="1" dirty="0">
              <a:latin typeface="Arial" panose="020B0604020202020204" pitchFamily="34" charset="0"/>
              <a:cs typeface="Arial" panose="020B0604020202020204" pitchFamily="34" charset="0"/>
            </a:endParaRPr>
          </a:p>
          <a:p>
            <a:pPr algn="just"/>
            <a:r>
              <a:rPr lang="es-MX" sz="1600" b="1" dirty="0">
                <a:latin typeface="Arial" panose="020B0604020202020204" pitchFamily="34" charset="0"/>
                <a:cs typeface="Arial" panose="020B0604020202020204" pitchFamily="34" charset="0"/>
              </a:rPr>
              <a:t>Editor Anaya Multimedia, 2011</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83234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542387397"/>
              </p:ext>
            </p:extLst>
          </p:nvPr>
        </p:nvGraphicFramePr>
        <p:xfrm>
          <a:off x="202276" y="-289211"/>
          <a:ext cx="11574087" cy="614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uadroTexto 1"/>
          <p:cNvSpPr txBox="1"/>
          <p:nvPr/>
        </p:nvSpPr>
        <p:spPr>
          <a:xfrm>
            <a:off x="1036836" y="704001"/>
            <a:ext cx="10414000" cy="1077218"/>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¿Cuál son los pasos para crear una animación digital?</a:t>
            </a:r>
          </a:p>
        </p:txBody>
      </p:sp>
      <p:sp>
        <p:nvSpPr>
          <p:cNvPr id="3" name="CuadroTexto 2"/>
          <p:cNvSpPr txBox="1"/>
          <p:nvPr/>
        </p:nvSpPr>
        <p:spPr>
          <a:xfrm>
            <a:off x="497839" y="1781219"/>
            <a:ext cx="10982960" cy="369332"/>
          </a:xfrm>
          <a:prstGeom prst="rect">
            <a:avLst/>
          </a:prstGeom>
          <a:noFill/>
        </p:spPr>
        <p:txBody>
          <a:bodyPr wrap="square" rtlCol="0">
            <a:spAutoFit/>
          </a:bodyPr>
          <a:lstStyle/>
          <a:p>
            <a:pPr marL="285750" indent="-285750" algn="just">
              <a:buFont typeface="Arial" panose="020B0604020202020204" pitchFamily="34" charset="0"/>
              <a:buChar char="•"/>
            </a:pPr>
            <a:r>
              <a:rPr lang="es-MX" b="1" dirty="0">
                <a:latin typeface="Arial" panose="020B0604020202020204" pitchFamily="34" charset="0"/>
                <a:cs typeface="Arial" panose="020B0604020202020204" pitchFamily="34" charset="0"/>
              </a:rPr>
              <a:t>En general para crear una animación </a:t>
            </a:r>
          </a:p>
        </p:txBody>
      </p:sp>
      <p:sp>
        <p:nvSpPr>
          <p:cNvPr id="5" name="CuadroTexto 4"/>
          <p:cNvSpPr txBox="1"/>
          <p:nvPr/>
        </p:nvSpPr>
        <p:spPr>
          <a:xfrm>
            <a:off x="650240" y="3971965"/>
            <a:ext cx="10546080" cy="1477328"/>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En el modelado se construyen los personajes, después se definen las características de los personajes, los detalles, se agregan texturas, se agrega la iluminación y se manejan las cámaras, enfoques, </a:t>
            </a:r>
            <a:r>
              <a:rPr lang="es-MX" dirty="0" err="1">
                <a:latin typeface="Arial" panose="020B0604020202020204" pitchFamily="34" charset="0"/>
                <a:cs typeface="Arial" panose="020B0604020202020204" pitchFamily="34" charset="0"/>
              </a:rPr>
              <a:t>etc</a:t>
            </a:r>
            <a:r>
              <a:rPr lang="es-MX" dirty="0">
                <a:latin typeface="Arial" panose="020B0604020202020204" pitchFamily="34" charset="0"/>
                <a:cs typeface="Arial" panose="020B0604020202020204" pitchFamily="34" charset="0"/>
              </a:rPr>
              <a:t>, siguiente paso se anima el personaje, que movimientos deberá tener.</a:t>
            </a:r>
          </a:p>
          <a:p>
            <a:pPr algn="just"/>
            <a:r>
              <a:rPr lang="es-MX" dirty="0">
                <a:latin typeface="Arial" panose="020B0604020202020204" pitchFamily="34" charset="0"/>
                <a:cs typeface="Arial" panose="020B0604020202020204" pitchFamily="34" charset="0"/>
              </a:rPr>
              <a:t>Finalmente la post-producción se revisa la animación y se realizan los ajustes pertinentes entre otras actividades.</a:t>
            </a:r>
          </a:p>
        </p:txBody>
      </p:sp>
      <p:pic>
        <p:nvPicPr>
          <p:cNvPr id="6" name="Imagen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7" name="Imagen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98767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3044" y="577935"/>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16312" y="1101655"/>
            <a:ext cx="10982960" cy="3416320"/>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El hombre en su afán de comunicarse empezó a dibujar escenas de su vida cotidiana a través de imágenes en cuevas. Era paleolítica.</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Cámara oscura para el siglo XVI, se creo este instrumento óptico que permite obtener una proyección plana de una imagen externa sobre la zona interior de su superficie.</a:t>
            </a:r>
          </a:p>
          <a:p>
            <a:pPr algn="just"/>
            <a:endParaRPr lang="es-MX" dirty="0">
              <a:latin typeface="Arial" panose="020B0604020202020204" pitchFamily="34" charset="0"/>
              <a:cs typeface="Arial" panose="020B0604020202020204"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891" y="1884218"/>
            <a:ext cx="2362200" cy="1417320"/>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772" y="1423610"/>
            <a:ext cx="2580409" cy="1935307"/>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563" y="4405746"/>
            <a:ext cx="2138003" cy="1773382"/>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08088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66800" y="582908"/>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497840" y="1207395"/>
            <a:ext cx="10982960" cy="2862322"/>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Linterna mágica se basa en el diseño de la cámara oscura e invierte el proceso, logrando proyectar imágenes en el exterior de la caja oscura.</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dirty="0" err="1">
                <a:latin typeface="Arial" panose="020B0604020202020204" pitchFamily="34" charset="0"/>
                <a:cs typeface="Arial" panose="020B0604020202020204" pitchFamily="34" charset="0"/>
              </a:rPr>
              <a:t>Fenaquitiscopio</a:t>
            </a:r>
            <a:r>
              <a:rPr lang="es-MX" dirty="0">
                <a:latin typeface="Arial" panose="020B0604020202020204" pitchFamily="34" charset="0"/>
                <a:cs typeface="Arial" panose="020B0604020202020204" pitchFamily="34" charset="0"/>
              </a:rPr>
              <a:t>. Este invento daba la ilusión de movimiento mediante dos disco giratorios, uno de los 3 discos contenía dibujos y el otro pequeñas ranuras por las cuales se observaban las imágenes.</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854" y="1712746"/>
            <a:ext cx="2154467" cy="1511718"/>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688" y="4602078"/>
            <a:ext cx="2385461" cy="1789096"/>
          </a:xfrm>
          <a:prstGeom prst="rect">
            <a:avLst/>
          </a:prstGeom>
        </p:spPr>
      </p:pic>
      <p:pic>
        <p:nvPicPr>
          <p:cNvPr id="11" name="Imagen 10"/>
          <p:cNvPicPr>
            <a:picLocks noChangeAspect="1"/>
          </p:cNvPicPr>
          <p:nvPr/>
        </p:nvPicPr>
        <p:blipFill rotWithShape="1">
          <a:blip r:embed="rId4">
            <a:extLst>
              <a:ext uri="{28A0092B-C50C-407E-A947-70E740481C1C}">
                <a14:useLocalDpi xmlns:a14="http://schemas.microsoft.com/office/drawing/2010/main" val="0"/>
              </a:ext>
            </a:extLst>
          </a:blip>
          <a:srcRect l="12186" r="13690"/>
          <a:stretch/>
        </p:blipFill>
        <p:spPr>
          <a:xfrm>
            <a:off x="5428648" y="4023403"/>
            <a:ext cx="2810577" cy="2132832"/>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230320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3044" y="577935"/>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54084" y="1214695"/>
            <a:ext cx="10982960" cy="3693319"/>
          </a:xfrm>
          <a:prstGeom prst="rect">
            <a:avLst/>
          </a:prstGeom>
          <a:noFill/>
        </p:spPr>
        <p:txBody>
          <a:bodyPr wrap="square" rtlCol="0">
            <a:spAutoFit/>
          </a:bodyPr>
          <a:lstStyle/>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Zootropo, un cilindro metálico o de cartón hueco, de unos veinte centímetros de un eje vertical y en cuya superficie lleva una serie de ranuras verticales a través de las cuales se observan los dibujos que existen en el interior.</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dirty="0" err="1">
                <a:latin typeface="Arial" panose="020B0604020202020204" pitchFamily="34" charset="0"/>
                <a:cs typeface="Arial" panose="020B0604020202020204" pitchFamily="34" charset="0"/>
              </a:rPr>
              <a:t>Kinestoscopio</a:t>
            </a:r>
            <a:r>
              <a:rPr lang="es-MX" dirty="0">
                <a:latin typeface="Arial" panose="020B0604020202020204" pitchFamily="34" charset="0"/>
                <a:cs typeface="Arial" panose="020B0604020202020204" pitchFamily="34" charset="0"/>
              </a:rPr>
              <a:t>. Un aparato destinado a la visión individual de bandas de imágenes sin fin, pero que no permitía su proyección sobre una pantalla.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052" y="1829086"/>
            <a:ext cx="1249417" cy="127976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619" y="1829085"/>
            <a:ext cx="3667185" cy="2223231"/>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824" y="4511802"/>
            <a:ext cx="2810774" cy="1870596"/>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32190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85272" y="462821"/>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54084" y="1304769"/>
            <a:ext cx="10982960" cy="6463308"/>
          </a:xfrm>
          <a:prstGeom prst="rect">
            <a:avLst/>
          </a:prstGeom>
          <a:noFill/>
        </p:spPr>
        <p:txBody>
          <a:bodyPr wrap="square" rtlCol="0">
            <a:spAutoFit/>
          </a:bodyPr>
          <a:lstStyle/>
          <a:p>
            <a:pPr marL="285750" indent="-285750" algn="just">
              <a:buFont typeface="Arial" panose="020B0604020202020204" pitchFamily="34" charset="0"/>
              <a:buChar char="•"/>
            </a:pPr>
            <a:r>
              <a:rPr lang="es-MX" dirty="0" err="1">
                <a:latin typeface="Arial" panose="020B0604020202020204" pitchFamily="34" charset="0"/>
                <a:cs typeface="Arial" panose="020B0604020202020204" pitchFamily="34" charset="0"/>
              </a:rPr>
              <a:t>Cinematografo</a:t>
            </a:r>
            <a:r>
              <a:rPr lang="es-MX" dirty="0">
                <a:latin typeface="Arial" panose="020B0604020202020204" pitchFamily="34" charset="0"/>
                <a:cs typeface="Arial" panose="020B0604020202020204" pitchFamily="34" charset="0"/>
              </a:rPr>
              <a:t> creado por los hermanos Louis y Augustine </a:t>
            </a:r>
            <a:r>
              <a:rPr lang="es-MX" dirty="0" err="1">
                <a:latin typeface="Arial" panose="020B0604020202020204" pitchFamily="34" charset="0"/>
                <a:cs typeface="Arial" panose="020B0604020202020204" pitchFamily="34" charset="0"/>
              </a:rPr>
              <a:t>Lumiere</a:t>
            </a:r>
            <a:r>
              <a:rPr lang="es-MX" dirty="0">
                <a:latin typeface="Arial" panose="020B0604020202020204" pitchFamily="34" charset="0"/>
                <a:cs typeface="Arial" panose="020B0604020202020204" pitchFamily="34" charset="0"/>
              </a:rPr>
              <a:t> , este aparato capaz de filmar y proyectar imágenes reales en movimiento. Capaz de proyectar películas de cine.</a:t>
            </a: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Película francesa Viaje a la Luna de 1902, en blanco y negro, de ciencia ficción , muda, dirigida por Georges </a:t>
            </a:r>
            <a:r>
              <a:rPr lang="es-MX" dirty="0" err="1">
                <a:latin typeface="Arial" panose="020B0604020202020204" pitchFamily="34" charset="0"/>
                <a:cs typeface="Arial" panose="020B0604020202020204" pitchFamily="34" charset="0"/>
              </a:rPr>
              <a:t>Mélies</a:t>
            </a:r>
            <a:r>
              <a:rPr lang="es-MX"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Cine mudo, solo contenían imágenes.</a:t>
            </a: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43056" y="1818126"/>
            <a:ext cx="1523895" cy="2162048"/>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378668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85272" y="516880"/>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516312" y="1101655"/>
            <a:ext cx="10982960" cy="4524315"/>
          </a:xfrm>
          <a:prstGeom prst="rect">
            <a:avLst/>
          </a:prstGeom>
          <a:noFill/>
        </p:spPr>
        <p:txBody>
          <a:bodyPr wrap="square" rtlCol="0">
            <a:spAutoFit/>
          </a:bodyPr>
          <a:lstStyle/>
          <a:p>
            <a:pPr marL="285750" indent="-285750" algn="just">
              <a:buFont typeface="Arial" panose="020B0604020202020204" pitchFamily="34" charset="0"/>
              <a:buChar char="•"/>
            </a:pPr>
            <a:r>
              <a:rPr lang="es-ES" dirty="0">
                <a:latin typeface="Arial" panose="020B0604020202020204" pitchFamily="34" charset="0"/>
                <a:cs typeface="Arial" panose="020B0604020202020204" pitchFamily="34" charset="0"/>
              </a:rPr>
              <a:t>James Stuart </a:t>
            </a:r>
            <a:r>
              <a:rPr lang="es-ES" dirty="0" err="1">
                <a:latin typeface="Arial" panose="020B0604020202020204" pitchFamily="34" charset="0"/>
                <a:cs typeface="Arial" panose="020B0604020202020204" pitchFamily="34" charset="0"/>
              </a:rPr>
              <a:t>Blackton</a:t>
            </a:r>
            <a:r>
              <a:rPr lang="es-ES" dirty="0">
                <a:latin typeface="Arial" panose="020B0604020202020204" pitchFamily="34" charset="0"/>
                <a:cs typeface="Arial" panose="020B0604020202020204" pitchFamily="34" charset="0"/>
              </a:rPr>
              <a:t> Fue el autor de </a:t>
            </a:r>
            <a:r>
              <a:rPr lang="es-ES" dirty="0" err="1">
                <a:latin typeface="Arial" panose="020B0604020202020204" pitchFamily="34" charset="0"/>
                <a:cs typeface="Arial" panose="020B0604020202020204" pitchFamily="34" charset="0"/>
              </a:rPr>
              <a:t>Humorous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Phases</a:t>
            </a:r>
            <a:r>
              <a:rPr lang="es-ES" dirty="0">
                <a:latin typeface="Arial" panose="020B0604020202020204" pitchFamily="34" charset="0"/>
                <a:cs typeface="Arial" panose="020B0604020202020204" pitchFamily="34" charset="0"/>
              </a:rPr>
              <a:t> of </a:t>
            </a:r>
            <a:r>
              <a:rPr lang="es-ES" dirty="0" err="1">
                <a:latin typeface="Arial" panose="020B0604020202020204" pitchFamily="34" charset="0"/>
                <a:cs typeface="Arial" panose="020B0604020202020204" pitchFamily="34" charset="0"/>
              </a:rPr>
              <a:t>Funny</a:t>
            </a:r>
            <a:r>
              <a:rPr lang="es-ES" dirty="0">
                <a:latin typeface="Arial" panose="020B0604020202020204" pitchFamily="34" charset="0"/>
                <a:cs typeface="Arial" panose="020B0604020202020204" pitchFamily="34" charset="0"/>
              </a:rPr>
              <a:t> Faces, la primera película de dibujos animados cinematográfico sobre soporte </a:t>
            </a:r>
            <a:r>
              <a:rPr lang="es-ES" dirty="0" err="1">
                <a:latin typeface="Arial" panose="020B0604020202020204" pitchFamily="34" charset="0"/>
                <a:cs typeface="Arial" panose="020B0604020202020204" pitchFamily="34" charset="0"/>
              </a:rPr>
              <a:t>argéntico</a:t>
            </a:r>
            <a:r>
              <a:rPr lang="es-ES" dirty="0">
                <a:latin typeface="Arial" panose="020B0604020202020204" pitchFamily="34" charset="0"/>
                <a:cs typeface="Arial" panose="020B0604020202020204" pitchFamily="34" charset="0"/>
              </a:rPr>
              <a:t> (el francés </a:t>
            </a:r>
            <a:r>
              <a:rPr lang="es-ES" dirty="0" err="1">
                <a:latin typeface="Arial" panose="020B0604020202020204" pitchFamily="34" charset="0"/>
                <a:cs typeface="Arial" panose="020B0604020202020204" pitchFamily="34" charset="0"/>
              </a:rPr>
              <a:t>Émile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Reynaud</a:t>
            </a:r>
            <a:r>
              <a:rPr lang="es-ES" dirty="0">
                <a:latin typeface="Arial" panose="020B0604020202020204" pitchFamily="34" charset="0"/>
                <a:cs typeface="Arial" panose="020B0604020202020204" pitchFamily="34" charset="0"/>
              </a:rPr>
              <a:t> es el creador del primer dibujo animado cinematográfico sobre soporte no </a:t>
            </a:r>
            <a:r>
              <a:rPr lang="es-ES" dirty="0" err="1">
                <a:latin typeface="Arial" panose="020B0604020202020204" pitchFamily="34" charset="0"/>
                <a:cs typeface="Arial" panose="020B0604020202020204" pitchFamily="34" charset="0"/>
              </a:rPr>
              <a:t>argéntico</a:t>
            </a:r>
            <a:r>
              <a:rPr lang="es-ES" dirty="0">
                <a:latin typeface="Arial" panose="020B0604020202020204" pitchFamily="34" charset="0"/>
                <a:cs typeface="Arial" panose="020B0604020202020204" pitchFamily="34" charset="0"/>
              </a:rPr>
              <a:t>, 1892), que se proyectó en 1906 con una duración de 1 minuto y 20 segundos. Se necesitaron cerca de 3000 dibujos.</a:t>
            </a:r>
            <a:endParaRPr lang="es-MX"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s-MX"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s-MX" dirty="0">
                <a:latin typeface="Arial" panose="020B0604020202020204" pitchFamily="34" charset="0"/>
                <a:cs typeface="Arial" panose="020B0604020202020204" pitchFamily="34" charset="0"/>
              </a:rPr>
              <a:t>Emile </a:t>
            </a:r>
            <a:r>
              <a:rPr lang="es-MX" dirty="0" err="1">
                <a:latin typeface="Arial" panose="020B0604020202020204" pitchFamily="34" charset="0"/>
                <a:cs typeface="Arial" panose="020B0604020202020204" pitchFamily="34" charset="0"/>
              </a:rPr>
              <a:t>Cohl</a:t>
            </a:r>
            <a:r>
              <a:rPr lang="es-MX" dirty="0">
                <a:latin typeface="Arial" panose="020B0604020202020204" pitchFamily="34" charset="0"/>
                <a:cs typeface="Arial" panose="020B0604020202020204" pitchFamily="34" charset="0"/>
              </a:rPr>
              <a:t>, con la técnica del registro fotograma a fotograma, realizó Fantasmagoría en 1908 tenía 36 metros de longitud y la proyección solo duraba 1 minuto y 57 segundos.</a:t>
            </a: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320" y="3685032"/>
            <a:ext cx="3048000" cy="2286000"/>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376603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85272" y="461291"/>
            <a:ext cx="10414000" cy="584775"/>
          </a:xfrm>
          <a:prstGeom prst="rect">
            <a:avLst/>
          </a:prstGeom>
          <a:noFill/>
        </p:spPr>
        <p:txBody>
          <a:bodyPr wrap="square" rtlCol="0">
            <a:spAutoFit/>
          </a:bodyPr>
          <a:lstStyle/>
          <a:p>
            <a:r>
              <a:rPr lang="es-MX" sz="3200" b="1" dirty="0">
                <a:latin typeface="Arial" panose="020B0604020202020204" pitchFamily="34" charset="0"/>
                <a:cs typeface="Arial" panose="020B0604020202020204" pitchFamily="34" charset="0"/>
              </a:rPr>
              <a:t>Algo de historia….</a:t>
            </a:r>
          </a:p>
        </p:txBody>
      </p:sp>
      <p:sp>
        <p:nvSpPr>
          <p:cNvPr id="3" name="CuadroTexto 2"/>
          <p:cNvSpPr txBox="1"/>
          <p:nvPr/>
        </p:nvSpPr>
        <p:spPr>
          <a:xfrm>
            <a:off x="659532" y="1242610"/>
            <a:ext cx="1098296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b="1" dirty="0" err="1"/>
              <a:t>Zenas</a:t>
            </a:r>
            <a:r>
              <a:rPr lang="es-ES" b="1" dirty="0"/>
              <a:t> </a:t>
            </a:r>
            <a:r>
              <a:rPr lang="es-ES" b="1" dirty="0" err="1"/>
              <a:t>Winsor</a:t>
            </a:r>
            <a:r>
              <a:rPr lang="es-ES" b="1" dirty="0"/>
              <a:t> </a:t>
            </a:r>
            <a:r>
              <a:rPr lang="es-ES" b="1" dirty="0" err="1"/>
              <a:t>McCay</a:t>
            </a:r>
            <a:r>
              <a:rPr lang="es-ES" dirty="0"/>
              <a:t>, conocido como </a:t>
            </a:r>
            <a:r>
              <a:rPr lang="es-ES" b="1" dirty="0" err="1"/>
              <a:t>Winsor</a:t>
            </a:r>
            <a:r>
              <a:rPr lang="es-ES" b="1" dirty="0"/>
              <a:t> </a:t>
            </a:r>
            <a:r>
              <a:rPr lang="es-ES" b="1" dirty="0" err="1"/>
              <a:t>McCay</a:t>
            </a:r>
            <a:r>
              <a:rPr lang="es-ES" dirty="0"/>
              <a:t> fue un historietista estadounidense, uno de los más importantes de la historia del cómic, autor del clásico </a:t>
            </a:r>
            <a:r>
              <a:rPr lang="es-ES" i="1" dirty="0"/>
              <a:t>Little Nemo in </a:t>
            </a:r>
            <a:r>
              <a:rPr lang="es-ES" i="1" dirty="0" err="1"/>
              <a:t>Slumberland</a:t>
            </a:r>
            <a:r>
              <a:rPr lang="es-ES" dirty="0"/>
              <a:t>. Fue también un destacado pionero del cine de animación, muy influyente en autores como Walt Disney u </a:t>
            </a:r>
            <a:r>
              <a:rPr lang="es-ES" dirty="0" err="1"/>
              <a:t>Osamu</a:t>
            </a:r>
            <a:r>
              <a:rPr lang="es-ES" dirty="0"/>
              <a:t> </a:t>
            </a:r>
            <a:r>
              <a:rPr lang="es-ES" dirty="0" err="1"/>
              <a:t>Tezuka</a:t>
            </a:r>
            <a:r>
              <a:rPr lang="es-ES" dirty="0"/>
              <a:t>, con películas como la innovadora </a:t>
            </a:r>
            <a:r>
              <a:rPr lang="es-ES" i="1" dirty="0" err="1"/>
              <a:t>Gertie</a:t>
            </a:r>
            <a:r>
              <a:rPr lang="es-ES" i="1" dirty="0"/>
              <a:t> el dinosaurio</a:t>
            </a:r>
            <a:r>
              <a:rPr lang="es-ES" dirty="0"/>
              <a:t>.</a:t>
            </a:r>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a:p>
            <a:pPr algn="just"/>
            <a:endParaRPr lang="es-MX" b="1" dirty="0">
              <a:latin typeface="Arial" panose="020B0604020202020204" pitchFamily="34" charset="0"/>
              <a:cs typeface="Arial" panose="020B0604020202020204" pitchFamily="34" charset="0"/>
            </a:endParaRPr>
          </a:p>
        </p:txBody>
      </p:sp>
      <p:pic>
        <p:nvPicPr>
          <p:cNvPr id="8" name="Imagen 7"/>
          <p:cNvPicPr>
            <a:picLocks noChangeAspect="1"/>
          </p:cNvPicPr>
          <p:nvPr/>
        </p:nvPicPr>
        <p:blipFill>
          <a:blip r:embed="rId2"/>
          <a:stretch>
            <a:fillRect/>
          </a:stretch>
        </p:blipFill>
        <p:spPr>
          <a:xfrm>
            <a:off x="8108624" y="2522410"/>
            <a:ext cx="1145545" cy="1460985"/>
          </a:xfrm>
          <a:prstGeom prst="rect">
            <a:avLst/>
          </a:prstGeom>
        </p:spPr>
      </p:pic>
      <p:pic>
        <p:nvPicPr>
          <p:cNvPr id="9" name="Imagen 8"/>
          <p:cNvPicPr>
            <a:picLocks noChangeAspect="1"/>
          </p:cNvPicPr>
          <p:nvPr/>
        </p:nvPicPr>
        <p:blipFill>
          <a:blip r:embed="rId3"/>
          <a:stretch>
            <a:fillRect/>
          </a:stretch>
        </p:blipFill>
        <p:spPr>
          <a:xfrm>
            <a:off x="1190816" y="2522411"/>
            <a:ext cx="4207450" cy="2694824"/>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220" y="400662"/>
            <a:ext cx="2675824" cy="354547"/>
          </a:xfrm>
          <a:prstGeom prst="rect">
            <a:avLst/>
          </a:prstGeom>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66" y="93699"/>
            <a:ext cx="834560" cy="1148911"/>
          </a:xfrm>
          <a:prstGeom prst="rect">
            <a:avLst/>
          </a:prstGeom>
        </p:spPr>
      </p:pic>
    </p:spTree>
    <p:extLst>
      <p:ext uri="{BB962C8B-B14F-4D97-AF65-F5344CB8AC3E}">
        <p14:creationId xmlns:p14="http://schemas.microsoft.com/office/powerpoint/2010/main" val="1308960222"/>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592</TotalTime>
  <Words>1919</Words>
  <Application>Microsoft Office PowerPoint</Application>
  <PresentationFormat>Panorámica</PresentationFormat>
  <Paragraphs>193</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Trebuchet MS</vt:lpstr>
      <vt:lpstr>Wingdings 3</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  2</dc:creator>
  <cp:lastModifiedBy>Dell  2</cp:lastModifiedBy>
  <cp:revision>62</cp:revision>
  <dcterms:created xsi:type="dcterms:W3CDTF">2017-01-07T14:31:29Z</dcterms:created>
  <dcterms:modified xsi:type="dcterms:W3CDTF">2017-01-10T18:53:14Z</dcterms:modified>
</cp:coreProperties>
</file>